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oppins Bold" charset="1" panose="02000000000000000000"/>
      <p:regular r:id="rId19"/>
    </p:embeddedFont>
    <p:embeddedFont>
      <p:font typeface="Montserrat" charset="1" panose="00000500000000000000"/>
      <p:regular r:id="rId20"/>
    </p:embeddedFont>
    <p:embeddedFont>
      <p:font typeface="Montserrat Medium" charset="1" panose="00000600000000000000"/>
      <p:regular r:id="rId21"/>
    </p:embeddedFont>
    <p:embeddedFont>
      <p:font typeface="Montserrat Bold" charset="1" panose="00000800000000000000"/>
      <p:regular r:id="rId22"/>
    </p:embeddedFont>
    <p:embeddedFont>
      <p:font typeface="Barlow Bold" charset="1" panose="00000800000000000000"/>
      <p:regular r:id="rId23"/>
    </p:embeddedFont>
    <p:embeddedFont>
      <p:font typeface="Poppins Medium" charset="1" panose="00000600000000000000"/>
      <p:regular r:id="rId24"/>
    </p:embeddedFont>
    <p:embeddedFont>
      <p:font typeface="Poppins Semi-Bold" charset="1" panose="00000700000000000000"/>
      <p:regular r:id="rId25"/>
    </p:embeddedFont>
    <p:embeddedFont>
      <p:font typeface="Rosario Bold" charset="1" panose="02000503060000020004"/>
      <p:regular r:id="rId26"/>
    </p:embeddedFont>
    <p:embeddedFont>
      <p:font typeface="Barlow" charset="1" panose="00000500000000000000"/>
      <p:regular r:id="rId27"/>
    </p:embeddedFont>
    <p:embeddedFont>
      <p:font typeface="Rosario" charset="1" panose="02000503040000020003"/>
      <p:regular r:id="rId28"/>
    </p:embeddedFont>
    <p:embeddedFont>
      <p:font typeface="Montserrat Classic Bold" charset="1" panose="00000800000000000000"/>
      <p:regular r:id="rId29"/>
    </p:embeddedFont>
    <p:embeddedFont>
      <p:font typeface="Canva Sans" charset="1" panose="020B05030305010401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svg" Type="http://schemas.openxmlformats.org/officeDocument/2006/relationships/image"/><Relationship Id="rId12" Target="../media/image49.png" Type="http://schemas.openxmlformats.org/officeDocument/2006/relationships/image"/><Relationship Id="rId13" Target="../media/image50.svg" Type="http://schemas.openxmlformats.org/officeDocument/2006/relationships/image"/><Relationship Id="rId14" Target="../media/image51.png" Type="http://schemas.openxmlformats.org/officeDocument/2006/relationships/image"/><Relationship Id="rId15" Target="../media/image52.svg" Type="http://schemas.openxmlformats.org/officeDocument/2006/relationships/image"/><Relationship Id="rId16" Target="../media/image53.png" Type="http://schemas.openxmlformats.org/officeDocument/2006/relationships/image"/><Relationship Id="rId17" Target="../media/image54.svg" Type="http://schemas.openxmlformats.org/officeDocument/2006/relationships/image"/><Relationship Id="rId18" Target="../media/image55.png" Type="http://schemas.openxmlformats.org/officeDocument/2006/relationships/image"/><Relationship Id="rId19" Target="../media/image56.svg" Type="http://schemas.openxmlformats.org/officeDocument/2006/relationships/image"/><Relationship Id="rId2" Target="../media/image39.png" Type="http://schemas.openxmlformats.org/officeDocument/2006/relationships/image"/><Relationship Id="rId20" Target="../media/image57.png" Type="http://schemas.openxmlformats.org/officeDocument/2006/relationships/image"/><Relationship Id="rId21" Target="../media/image58.svg" Type="http://schemas.openxmlformats.org/officeDocument/2006/relationships/image"/><Relationship Id="rId22" Target="../media/image59.png" Type="http://schemas.openxmlformats.org/officeDocument/2006/relationships/image"/><Relationship Id="rId23" Target="../media/image60.svg" Type="http://schemas.openxmlformats.org/officeDocument/2006/relationships/image"/><Relationship Id="rId24" Target="../media/image61.png" Type="http://schemas.openxmlformats.org/officeDocument/2006/relationships/image"/><Relationship Id="rId25" Target="../media/image62.svg" Type="http://schemas.openxmlformats.org/officeDocument/2006/relationships/image"/><Relationship Id="rId26" Target="../media/image63.png" Type="http://schemas.openxmlformats.org/officeDocument/2006/relationships/image"/><Relationship Id="rId27" Target="../media/image64.svg" Type="http://schemas.openxmlformats.org/officeDocument/2006/relationships/image"/><Relationship Id="rId28" Target="../media/image65.png" Type="http://schemas.openxmlformats.org/officeDocument/2006/relationships/image"/><Relationship Id="rId29" Target="../media/image66.sv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71.png" Type="http://schemas.openxmlformats.org/officeDocument/2006/relationships/image"/><Relationship Id="rId7" Target="../media/image72.svg" Type="http://schemas.openxmlformats.org/officeDocument/2006/relationships/image"/><Relationship Id="rId8" Target="../media/image73.png" Type="http://schemas.openxmlformats.org/officeDocument/2006/relationships/image"/><Relationship Id="rId9" Target="../media/image7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png" Type="http://schemas.openxmlformats.org/officeDocument/2006/relationships/image"/><Relationship Id="rId11" Target="../media/image84.svg" Type="http://schemas.openxmlformats.org/officeDocument/2006/relationships/image"/><Relationship Id="rId12" Target="../media/image85.png" Type="http://schemas.openxmlformats.org/officeDocument/2006/relationships/image"/><Relationship Id="rId13" Target="../media/image86.svg" Type="http://schemas.openxmlformats.org/officeDocument/2006/relationships/image"/><Relationship Id="rId14" Target="../media/image87.png" Type="http://schemas.openxmlformats.org/officeDocument/2006/relationships/image"/><Relationship Id="rId15" Target="../media/image88.svg" Type="http://schemas.openxmlformats.org/officeDocument/2006/relationships/image"/><Relationship Id="rId16" Target="../media/image89.png" Type="http://schemas.openxmlformats.org/officeDocument/2006/relationships/image"/><Relationship Id="rId17" Target="../media/image90.svg" Type="http://schemas.openxmlformats.org/officeDocument/2006/relationships/image"/><Relationship Id="rId18" Target="../media/image91.png" Type="http://schemas.openxmlformats.org/officeDocument/2006/relationships/image"/><Relationship Id="rId19" Target="../media/image92.svg" Type="http://schemas.openxmlformats.org/officeDocument/2006/relationships/image"/><Relationship Id="rId2" Target="../media/image75.png" Type="http://schemas.openxmlformats.org/officeDocument/2006/relationships/image"/><Relationship Id="rId3" Target="../media/image76.svg" Type="http://schemas.openxmlformats.org/officeDocument/2006/relationships/image"/><Relationship Id="rId4" Target="../media/image77.png" Type="http://schemas.openxmlformats.org/officeDocument/2006/relationships/image"/><Relationship Id="rId5" Target="../media/image78.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81.png" Type="http://schemas.openxmlformats.org/officeDocument/2006/relationships/image"/><Relationship Id="rId9" Target="../media/image8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3.jpeg" Type="http://schemas.openxmlformats.org/officeDocument/2006/relationships/image"/><Relationship Id="rId3" Target="../media/image94.jpeg" Type="http://schemas.openxmlformats.org/officeDocument/2006/relationships/image"/><Relationship Id="rId4" Target="../media/image95.png" Type="http://schemas.openxmlformats.org/officeDocument/2006/relationships/image"/><Relationship Id="rId5" Target="../media/image9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29.png" Type="http://schemas.openxmlformats.org/officeDocument/2006/relationships/image"/><Relationship Id="rId17" Target="../media/image30.svg" Type="http://schemas.openxmlformats.org/officeDocument/2006/relationships/image"/><Relationship Id="rId18" Target="../media/image31.png" Type="http://schemas.openxmlformats.org/officeDocument/2006/relationships/image"/><Relationship Id="rId19" Target="../media/image32.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2643"/>
        </a:solidFill>
      </p:bgPr>
    </p:bg>
    <p:spTree>
      <p:nvGrpSpPr>
        <p:cNvPr id="1" name=""/>
        <p:cNvGrpSpPr/>
        <p:nvPr/>
      </p:nvGrpSpPr>
      <p:grpSpPr>
        <a:xfrm>
          <a:off x="0" y="0"/>
          <a:ext cx="0" cy="0"/>
          <a:chOff x="0" y="0"/>
          <a:chExt cx="0" cy="0"/>
        </a:xfrm>
      </p:grpSpPr>
      <p:sp>
        <p:nvSpPr>
          <p:cNvPr name="Freeform 2" id="2"/>
          <p:cNvSpPr/>
          <p:nvPr/>
        </p:nvSpPr>
        <p:spPr>
          <a:xfrm flipH="false" flipV="false" rot="0">
            <a:off x="-426027" y="0"/>
            <a:ext cx="18828327" cy="10287000"/>
          </a:xfrm>
          <a:custGeom>
            <a:avLst/>
            <a:gdLst/>
            <a:ahLst/>
            <a:cxnLst/>
            <a:rect r="r" b="b" t="t" l="l"/>
            <a:pathLst>
              <a:path h="10287000" w="18828327">
                <a:moveTo>
                  <a:pt x="0" y="0"/>
                </a:moveTo>
                <a:lnTo>
                  <a:pt x="18828327" y="0"/>
                </a:lnTo>
                <a:lnTo>
                  <a:pt x="18828327" y="10287000"/>
                </a:lnTo>
                <a:lnTo>
                  <a:pt x="0" y="10287000"/>
                </a:lnTo>
                <a:lnTo>
                  <a:pt x="0" y="0"/>
                </a:lnTo>
                <a:close/>
              </a:path>
            </a:pathLst>
          </a:custGeom>
          <a:blipFill>
            <a:blip r:embed="rId2">
              <a:alphaModFix amt="26000"/>
            </a:blip>
            <a:stretch>
              <a:fillRect l="0" t="-11010" r="0" b="-11010"/>
            </a:stretch>
          </a:blipFill>
        </p:spPr>
      </p:sp>
      <p:grpSp>
        <p:nvGrpSpPr>
          <p:cNvPr name="Group 3" id="3"/>
          <p:cNvGrpSpPr/>
          <p:nvPr/>
        </p:nvGrpSpPr>
        <p:grpSpPr>
          <a:xfrm rot="-5400000">
            <a:off x="2252697" y="1163795"/>
            <a:ext cx="7628826" cy="4740127"/>
            <a:chOff x="0" y="0"/>
            <a:chExt cx="19910696" cy="12371398"/>
          </a:xfrm>
        </p:grpSpPr>
        <p:sp>
          <p:nvSpPr>
            <p:cNvPr name="Freeform 4" id="4"/>
            <p:cNvSpPr/>
            <p:nvPr/>
          </p:nvSpPr>
          <p:spPr>
            <a:xfrm flipH="false" flipV="false" rot="0">
              <a:off x="0" y="0"/>
              <a:ext cx="19910696" cy="12371398"/>
            </a:xfrm>
            <a:custGeom>
              <a:avLst/>
              <a:gdLst/>
              <a:ahLst/>
              <a:cxnLst/>
              <a:rect r="r" b="b" t="t" l="l"/>
              <a:pathLst>
                <a:path h="12371398" w="19910696">
                  <a:moveTo>
                    <a:pt x="0" y="0"/>
                  </a:moveTo>
                  <a:lnTo>
                    <a:pt x="19910696" y="0"/>
                  </a:lnTo>
                  <a:lnTo>
                    <a:pt x="19910696" y="12371398"/>
                  </a:lnTo>
                  <a:lnTo>
                    <a:pt x="0" y="12371398"/>
                  </a:lnTo>
                  <a:close/>
                </a:path>
              </a:pathLst>
            </a:custGeom>
            <a:solidFill>
              <a:srgbClr val="BC2227"/>
            </a:solidFill>
          </p:spPr>
        </p:sp>
      </p:grpSp>
      <p:sp>
        <p:nvSpPr>
          <p:cNvPr name="AutoShape 5" id="5"/>
          <p:cNvSpPr/>
          <p:nvPr/>
        </p:nvSpPr>
        <p:spPr>
          <a:xfrm flipV="true">
            <a:off x="5085195" y="6205631"/>
            <a:ext cx="0" cy="537909"/>
          </a:xfrm>
          <a:prstGeom prst="line">
            <a:avLst/>
          </a:prstGeom>
          <a:ln cap="flat" w="28575">
            <a:solidFill>
              <a:srgbClr val="FFFFFF"/>
            </a:solidFill>
            <a:prstDash val="solid"/>
            <a:headEnd type="none" len="sm" w="sm"/>
            <a:tailEnd type="none" len="sm" w="sm"/>
          </a:ln>
        </p:spPr>
      </p:sp>
      <p:sp>
        <p:nvSpPr>
          <p:cNvPr name="TextBox 6" id="6"/>
          <p:cNvSpPr txBox="true"/>
          <p:nvPr/>
        </p:nvSpPr>
        <p:spPr>
          <a:xfrm rot="0">
            <a:off x="4359157" y="2610496"/>
            <a:ext cx="9569687" cy="2906370"/>
          </a:xfrm>
          <a:prstGeom prst="rect">
            <a:avLst/>
          </a:prstGeom>
        </p:spPr>
        <p:txBody>
          <a:bodyPr anchor="t" rtlCol="false" tIns="0" lIns="0" bIns="0" rIns="0">
            <a:spAutoFit/>
          </a:bodyPr>
          <a:lstStyle/>
          <a:p>
            <a:pPr algn="l">
              <a:lnSpc>
                <a:spcPts val="11209"/>
              </a:lnSpc>
            </a:pPr>
            <a:r>
              <a:rPr lang="en-US" sz="11209">
                <a:solidFill>
                  <a:srgbClr val="FFFFFF"/>
                </a:solidFill>
                <a:latin typeface="Poppins Bold"/>
                <a:ea typeface="Poppins Bold"/>
                <a:cs typeface="Poppins Bold"/>
                <a:sym typeface="Poppins Bold"/>
              </a:rPr>
              <a:t>Physical Smart Box</a:t>
            </a:r>
          </a:p>
        </p:txBody>
      </p:sp>
      <p:sp>
        <p:nvSpPr>
          <p:cNvPr name="TextBox 7" id="7"/>
          <p:cNvSpPr txBox="true"/>
          <p:nvPr/>
        </p:nvSpPr>
        <p:spPr>
          <a:xfrm rot="0">
            <a:off x="5466596" y="6005034"/>
            <a:ext cx="7845632" cy="738506"/>
          </a:xfrm>
          <a:prstGeom prst="rect">
            <a:avLst/>
          </a:prstGeom>
        </p:spPr>
        <p:txBody>
          <a:bodyPr anchor="t" rtlCol="false" tIns="0" lIns="0" bIns="0" rIns="0">
            <a:spAutoFit/>
          </a:bodyPr>
          <a:lstStyle/>
          <a:p>
            <a:pPr algn="l">
              <a:lnSpc>
                <a:spcPts val="6019"/>
              </a:lnSpc>
            </a:pPr>
            <a:r>
              <a:rPr lang="en-US" sz="4299">
                <a:solidFill>
                  <a:srgbClr val="FFFFFF"/>
                </a:solidFill>
                <a:latin typeface="Montserrat"/>
                <a:ea typeface="Montserrat"/>
                <a:cs typeface="Montserrat"/>
                <a:sym typeface="Montserrat"/>
              </a:rPr>
              <a:t>Pitch Deck</a:t>
            </a:r>
          </a:p>
        </p:txBody>
      </p:sp>
      <p:sp>
        <p:nvSpPr>
          <p:cNvPr name="TextBox 8" id="8"/>
          <p:cNvSpPr txBox="true"/>
          <p:nvPr/>
        </p:nvSpPr>
        <p:spPr>
          <a:xfrm rot="0">
            <a:off x="8988136" y="8162568"/>
            <a:ext cx="7845632" cy="738506"/>
          </a:xfrm>
          <a:prstGeom prst="rect">
            <a:avLst/>
          </a:prstGeom>
        </p:spPr>
        <p:txBody>
          <a:bodyPr anchor="t" rtlCol="false" tIns="0" lIns="0" bIns="0" rIns="0">
            <a:spAutoFit/>
          </a:bodyPr>
          <a:lstStyle/>
          <a:p>
            <a:pPr algn="r">
              <a:lnSpc>
                <a:spcPts val="6019"/>
              </a:lnSpc>
            </a:pPr>
            <a:r>
              <a:rPr lang="en-US" sz="4299">
                <a:solidFill>
                  <a:srgbClr val="FFFFFF"/>
                </a:solidFill>
                <a:latin typeface="Montserrat"/>
                <a:ea typeface="Montserrat"/>
                <a:cs typeface="Montserrat"/>
                <a:sym typeface="Montserrat"/>
              </a:rPr>
              <a:t>Envisage 2.0</a:t>
            </a:r>
          </a:p>
        </p:txBody>
      </p:sp>
      <p:sp>
        <p:nvSpPr>
          <p:cNvPr name="AutoShape 9" id="9"/>
          <p:cNvSpPr/>
          <p:nvPr/>
        </p:nvSpPr>
        <p:spPr>
          <a:xfrm flipH="true" flipV="true">
            <a:off x="17202156" y="8069680"/>
            <a:ext cx="28575" cy="1010007"/>
          </a:xfrm>
          <a:prstGeom prst="line">
            <a:avLst/>
          </a:prstGeom>
          <a:ln cap="flat" w="28575">
            <a:solidFill>
              <a:srgbClr val="BC2227"/>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true" flipV="false" rot="0">
            <a:off x="4395262" y="1154689"/>
            <a:ext cx="1979897" cy="1685387"/>
          </a:xfrm>
          <a:custGeom>
            <a:avLst/>
            <a:gdLst/>
            <a:ahLst/>
            <a:cxnLst/>
            <a:rect r="r" b="b" t="t" l="l"/>
            <a:pathLst>
              <a:path h="1685387" w="1979897">
                <a:moveTo>
                  <a:pt x="1979897" y="0"/>
                </a:moveTo>
                <a:lnTo>
                  <a:pt x="0" y="0"/>
                </a:lnTo>
                <a:lnTo>
                  <a:pt x="0" y="1685387"/>
                </a:lnTo>
                <a:lnTo>
                  <a:pt x="1979897" y="1685387"/>
                </a:lnTo>
                <a:lnTo>
                  <a:pt x="1979897"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0540172" y="869853"/>
            <a:ext cx="1979897" cy="1685387"/>
          </a:xfrm>
          <a:custGeom>
            <a:avLst/>
            <a:gdLst/>
            <a:ahLst/>
            <a:cxnLst/>
            <a:rect r="r" b="b" t="t" l="l"/>
            <a:pathLst>
              <a:path h="1685387" w="1979897">
                <a:moveTo>
                  <a:pt x="0" y="0"/>
                </a:moveTo>
                <a:lnTo>
                  <a:pt x="1979896" y="0"/>
                </a:lnTo>
                <a:lnTo>
                  <a:pt x="1979896" y="1685387"/>
                </a:lnTo>
                <a:lnTo>
                  <a:pt x="0" y="16853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7756988" y="3991322"/>
            <a:ext cx="3186198" cy="2807837"/>
          </a:xfrm>
          <a:custGeom>
            <a:avLst/>
            <a:gdLst/>
            <a:ahLst/>
            <a:cxnLst/>
            <a:rect r="r" b="b" t="t" l="l"/>
            <a:pathLst>
              <a:path h="2807837" w="3186198">
                <a:moveTo>
                  <a:pt x="0" y="0"/>
                </a:moveTo>
                <a:lnTo>
                  <a:pt x="3186198" y="0"/>
                </a:lnTo>
                <a:lnTo>
                  <a:pt x="3186198" y="2807837"/>
                </a:lnTo>
                <a:lnTo>
                  <a:pt x="0" y="28078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095711" y="3815185"/>
            <a:ext cx="1979897" cy="1685387"/>
          </a:xfrm>
          <a:custGeom>
            <a:avLst/>
            <a:gdLst/>
            <a:ahLst/>
            <a:cxnLst/>
            <a:rect r="r" b="b" t="t" l="l"/>
            <a:pathLst>
              <a:path h="1685387" w="1979897">
                <a:moveTo>
                  <a:pt x="0" y="0"/>
                </a:moveTo>
                <a:lnTo>
                  <a:pt x="1979897" y="0"/>
                </a:lnTo>
                <a:lnTo>
                  <a:pt x="1979897" y="1685387"/>
                </a:lnTo>
                <a:lnTo>
                  <a:pt x="0" y="16853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7816593" y="7730021"/>
            <a:ext cx="1979897" cy="1685387"/>
          </a:xfrm>
          <a:custGeom>
            <a:avLst/>
            <a:gdLst/>
            <a:ahLst/>
            <a:cxnLst/>
            <a:rect r="r" b="b" t="t" l="l"/>
            <a:pathLst>
              <a:path h="1685387" w="1979897">
                <a:moveTo>
                  <a:pt x="0" y="0"/>
                </a:moveTo>
                <a:lnTo>
                  <a:pt x="1979897" y="0"/>
                </a:lnTo>
                <a:lnTo>
                  <a:pt x="1979897" y="1685388"/>
                </a:lnTo>
                <a:lnTo>
                  <a:pt x="0" y="16853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true" flipV="false" rot="0">
            <a:off x="4622799" y="5383313"/>
            <a:ext cx="1979897" cy="1685387"/>
          </a:xfrm>
          <a:custGeom>
            <a:avLst/>
            <a:gdLst/>
            <a:ahLst/>
            <a:cxnLst/>
            <a:rect r="r" b="b" t="t" l="l"/>
            <a:pathLst>
              <a:path h="1685387" w="1979897">
                <a:moveTo>
                  <a:pt x="1979897" y="0"/>
                </a:moveTo>
                <a:lnTo>
                  <a:pt x="0" y="0"/>
                </a:lnTo>
                <a:lnTo>
                  <a:pt x="0" y="1685387"/>
                </a:lnTo>
                <a:lnTo>
                  <a:pt x="1979897" y="1685387"/>
                </a:lnTo>
                <a:lnTo>
                  <a:pt x="1979897"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8" id="8"/>
          <p:cNvSpPr/>
          <p:nvPr/>
        </p:nvSpPr>
        <p:spPr>
          <a:xfrm flipH="false" flipV="false" rot="0">
            <a:off x="5277995" y="1663327"/>
            <a:ext cx="669506" cy="668111"/>
          </a:xfrm>
          <a:custGeom>
            <a:avLst/>
            <a:gdLst/>
            <a:ahLst/>
            <a:cxnLst/>
            <a:rect r="r" b="b" t="t" l="l"/>
            <a:pathLst>
              <a:path h="668111" w="669506">
                <a:moveTo>
                  <a:pt x="0" y="0"/>
                </a:moveTo>
                <a:lnTo>
                  <a:pt x="669505" y="0"/>
                </a:lnTo>
                <a:lnTo>
                  <a:pt x="669505" y="668111"/>
                </a:lnTo>
                <a:lnTo>
                  <a:pt x="0" y="66811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1200765" y="8510007"/>
            <a:ext cx="658709" cy="658709"/>
          </a:xfrm>
          <a:custGeom>
            <a:avLst/>
            <a:gdLst/>
            <a:ahLst/>
            <a:cxnLst/>
            <a:rect r="r" b="b" t="t" l="l"/>
            <a:pathLst>
              <a:path h="658709" w="658709">
                <a:moveTo>
                  <a:pt x="0" y="0"/>
                </a:moveTo>
                <a:lnTo>
                  <a:pt x="658710" y="0"/>
                </a:lnTo>
                <a:lnTo>
                  <a:pt x="658710" y="658710"/>
                </a:lnTo>
                <a:lnTo>
                  <a:pt x="0" y="65871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5385210" y="3202026"/>
            <a:ext cx="707374" cy="576510"/>
          </a:xfrm>
          <a:custGeom>
            <a:avLst/>
            <a:gdLst/>
            <a:ahLst/>
            <a:cxnLst/>
            <a:rect r="r" b="b" t="t" l="l"/>
            <a:pathLst>
              <a:path h="576510" w="707374">
                <a:moveTo>
                  <a:pt x="0" y="0"/>
                </a:moveTo>
                <a:lnTo>
                  <a:pt x="707375" y="0"/>
                </a:lnTo>
                <a:lnTo>
                  <a:pt x="707375" y="576510"/>
                </a:lnTo>
                <a:lnTo>
                  <a:pt x="0" y="57651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5461214" y="5886100"/>
            <a:ext cx="631371" cy="631371"/>
          </a:xfrm>
          <a:custGeom>
            <a:avLst/>
            <a:gdLst/>
            <a:ahLst/>
            <a:cxnLst/>
            <a:rect r="r" b="b" t="t" l="l"/>
            <a:pathLst>
              <a:path h="631371" w="631371">
                <a:moveTo>
                  <a:pt x="0" y="0"/>
                </a:moveTo>
                <a:lnTo>
                  <a:pt x="631371" y="0"/>
                </a:lnTo>
                <a:lnTo>
                  <a:pt x="631371" y="631371"/>
                </a:lnTo>
                <a:lnTo>
                  <a:pt x="0" y="63137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7412321" y="4390994"/>
            <a:ext cx="3134269" cy="2711142"/>
          </a:xfrm>
          <a:custGeom>
            <a:avLst/>
            <a:gdLst/>
            <a:ahLst/>
            <a:cxnLst/>
            <a:rect r="r" b="b" t="t" l="l"/>
            <a:pathLst>
              <a:path h="2711142" w="3134269">
                <a:moveTo>
                  <a:pt x="0" y="0"/>
                </a:moveTo>
                <a:lnTo>
                  <a:pt x="3134268" y="0"/>
                </a:lnTo>
                <a:lnTo>
                  <a:pt x="3134268" y="2711142"/>
                </a:lnTo>
                <a:lnTo>
                  <a:pt x="0" y="271114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0">
            <a:off x="17484768" y="9415409"/>
            <a:ext cx="1283418" cy="1743183"/>
          </a:xfrm>
          <a:custGeom>
            <a:avLst/>
            <a:gdLst/>
            <a:ahLst/>
            <a:cxnLst/>
            <a:rect r="r" b="b" t="t" l="l"/>
            <a:pathLst>
              <a:path h="1743183" w="1283418">
                <a:moveTo>
                  <a:pt x="0" y="0"/>
                </a:moveTo>
                <a:lnTo>
                  <a:pt x="1283419" y="0"/>
                </a:lnTo>
                <a:lnTo>
                  <a:pt x="1283419" y="1743182"/>
                </a:lnTo>
                <a:lnTo>
                  <a:pt x="0" y="174318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10869526" y="1416400"/>
            <a:ext cx="989948" cy="629855"/>
          </a:xfrm>
          <a:custGeom>
            <a:avLst/>
            <a:gdLst/>
            <a:ahLst/>
            <a:cxnLst/>
            <a:rect r="r" b="b" t="t" l="l"/>
            <a:pathLst>
              <a:path h="629855" w="989948">
                <a:moveTo>
                  <a:pt x="0" y="0"/>
                </a:moveTo>
                <a:lnTo>
                  <a:pt x="989949" y="0"/>
                </a:lnTo>
                <a:lnTo>
                  <a:pt x="989949" y="629855"/>
                </a:lnTo>
                <a:lnTo>
                  <a:pt x="0" y="62985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0">
            <a:off x="12520068" y="4328294"/>
            <a:ext cx="708783" cy="659168"/>
          </a:xfrm>
          <a:custGeom>
            <a:avLst/>
            <a:gdLst/>
            <a:ahLst/>
            <a:cxnLst/>
            <a:rect r="r" b="b" t="t" l="l"/>
            <a:pathLst>
              <a:path h="659168" w="708783">
                <a:moveTo>
                  <a:pt x="0" y="0"/>
                </a:moveTo>
                <a:lnTo>
                  <a:pt x="708783" y="0"/>
                </a:lnTo>
                <a:lnTo>
                  <a:pt x="708783" y="659168"/>
                </a:lnTo>
                <a:lnTo>
                  <a:pt x="0" y="659168"/>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8174829" y="8215833"/>
            <a:ext cx="804626" cy="755343"/>
          </a:xfrm>
          <a:custGeom>
            <a:avLst/>
            <a:gdLst/>
            <a:ahLst/>
            <a:cxnLst/>
            <a:rect r="r" b="b" t="t" l="l"/>
            <a:pathLst>
              <a:path h="755343" w="804626">
                <a:moveTo>
                  <a:pt x="0" y="0"/>
                </a:moveTo>
                <a:lnTo>
                  <a:pt x="804626" y="0"/>
                </a:lnTo>
                <a:lnTo>
                  <a:pt x="804626" y="755343"/>
                </a:lnTo>
                <a:lnTo>
                  <a:pt x="0" y="755343"/>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17" id="17"/>
          <p:cNvSpPr txBox="true"/>
          <p:nvPr/>
        </p:nvSpPr>
        <p:spPr>
          <a:xfrm rot="0">
            <a:off x="5947500" y="2132687"/>
            <a:ext cx="6385538" cy="1884681"/>
          </a:xfrm>
          <a:prstGeom prst="rect">
            <a:avLst/>
          </a:prstGeom>
        </p:spPr>
        <p:txBody>
          <a:bodyPr anchor="t" rtlCol="false" tIns="0" lIns="0" bIns="0" rIns="0">
            <a:spAutoFit/>
          </a:bodyPr>
          <a:lstStyle/>
          <a:p>
            <a:pPr algn="ctr">
              <a:lnSpc>
                <a:spcPts val="7419"/>
              </a:lnSpc>
            </a:pPr>
            <a:r>
              <a:rPr lang="en-US" sz="5299" b="true">
                <a:solidFill>
                  <a:srgbClr val="3C4C59"/>
                </a:solidFill>
                <a:latin typeface="Poppins Semi-Bold"/>
                <a:ea typeface="Poppins Semi-Bold"/>
                <a:cs typeface="Poppins Semi-Bold"/>
                <a:sym typeface="Poppins Semi-Bold"/>
              </a:rPr>
              <a:t>Go To </a:t>
            </a:r>
          </a:p>
          <a:p>
            <a:pPr algn="ctr">
              <a:lnSpc>
                <a:spcPts val="7419"/>
              </a:lnSpc>
            </a:pPr>
            <a:r>
              <a:rPr lang="en-US" sz="5299" b="true">
                <a:solidFill>
                  <a:srgbClr val="3C4C59"/>
                </a:solidFill>
                <a:latin typeface="Poppins Semi-Bold"/>
                <a:ea typeface="Poppins Semi-Bold"/>
                <a:cs typeface="Poppins Semi-Bold"/>
                <a:sym typeface="Poppins Semi-Bold"/>
              </a:rPr>
              <a:t>Market Strategy </a:t>
            </a:r>
          </a:p>
        </p:txBody>
      </p:sp>
      <p:sp>
        <p:nvSpPr>
          <p:cNvPr name="TextBox 18" id="18"/>
          <p:cNvSpPr txBox="true"/>
          <p:nvPr/>
        </p:nvSpPr>
        <p:spPr>
          <a:xfrm rot="0">
            <a:off x="13942745" y="1029595"/>
            <a:ext cx="3537069" cy="368299"/>
          </a:xfrm>
          <a:prstGeom prst="rect">
            <a:avLst/>
          </a:prstGeom>
        </p:spPr>
        <p:txBody>
          <a:bodyPr anchor="t" rtlCol="false" tIns="0" lIns="0" bIns="0" rIns="0">
            <a:spAutoFit/>
          </a:bodyPr>
          <a:lstStyle/>
          <a:p>
            <a:pPr algn="r">
              <a:lnSpc>
                <a:spcPts val="2800"/>
              </a:lnSpc>
            </a:pPr>
            <a:r>
              <a:rPr lang="en-US" sz="2000" b="true">
                <a:solidFill>
                  <a:srgbClr val="3C4C59"/>
                </a:solidFill>
                <a:latin typeface="Poppins Semi-Bold"/>
                <a:ea typeface="Poppins Semi-Bold"/>
                <a:cs typeface="Poppins Semi-Bold"/>
                <a:sym typeface="Poppins Semi-Bold"/>
              </a:rPr>
              <a:t> Partner with Influencers </a:t>
            </a:r>
          </a:p>
        </p:txBody>
      </p:sp>
      <p:sp>
        <p:nvSpPr>
          <p:cNvPr name="TextBox 19" id="19"/>
          <p:cNvSpPr txBox="true"/>
          <p:nvPr/>
        </p:nvSpPr>
        <p:spPr>
          <a:xfrm rot="0">
            <a:off x="1229149" y="822267"/>
            <a:ext cx="530759" cy="424815"/>
          </a:xfrm>
          <a:prstGeom prst="rect">
            <a:avLst/>
          </a:prstGeom>
        </p:spPr>
        <p:txBody>
          <a:bodyPr anchor="t" rtlCol="false" tIns="0" lIns="0" bIns="0" rIns="0">
            <a:spAutoFit/>
          </a:bodyPr>
          <a:lstStyle/>
          <a:p>
            <a:pPr algn="r">
              <a:lnSpc>
                <a:spcPts val="3359"/>
              </a:lnSpc>
            </a:pPr>
            <a:r>
              <a:rPr lang="en-US" sz="2400" b="true">
                <a:solidFill>
                  <a:srgbClr val="3C4C59"/>
                </a:solidFill>
                <a:latin typeface="Poppins Semi-Bold"/>
                <a:ea typeface="Poppins Semi-Bold"/>
                <a:cs typeface="Poppins Semi-Bold"/>
                <a:sym typeface="Poppins Semi-Bold"/>
              </a:rPr>
              <a:t>01</a:t>
            </a:r>
          </a:p>
        </p:txBody>
      </p:sp>
      <p:sp>
        <p:nvSpPr>
          <p:cNvPr name="TextBox 20" id="20"/>
          <p:cNvSpPr txBox="true"/>
          <p:nvPr/>
        </p:nvSpPr>
        <p:spPr>
          <a:xfrm rot="0">
            <a:off x="13516472" y="973079"/>
            <a:ext cx="530759" cy="424815"/>
          </a:xfrm>
          <a:prstGeom prst="rect">
            <a:avLst/>
          </a:prstGeom>
        </p:spPr>
        <p:txBody>
          <a:bodyPr anchor="t" rtlCol="false" tIns="0" lIns="0" bIns="0" rIns="0">
            <a:spAutoFit/>
          </a:bodyPr>
          <a:lstStyle/>
          <a:p>
            <a:pPr algn="l">
              <a:lnSpc>
                <a:spcPts val="3359"/>
              </a:lnSpc>
            </a:pPr>
            <a:r>
              <a:rPr lang="en-US" sz="2400" b="true">
                <a:solidFill>
                  <a:srgbClr val="3C4C59"/>
                </a:solidFill>
                <a:latin typeface="Poppins Semi-Bold"/>
                <a:ea typeface="Poppins Semi-Bold"/>
                <a:cs typeface="Poppins Semi-Bold"/>
                <a:sym typeface="Poppins Semi-Bold"/>
              </a:rPr>
              <a:t>03</a:t>
            </a:r>
          </a:p>
        </p:txBody>
      </p:sp>
      <p:sp>
        <p:nvSpPr>
          <p:cNvPr name="TextBox 21" id="21"/>
          <p:cNvSpPr txBox="true"/>
          <p:nvPr/>
        </p:nvSpPr>
        <p:spPr>
          <a:xfrm rot="0">
            <a:off x="15180521" y="4318850"/>
            <a:ext cx="530759" cy="424815"/>
          </a:xfrm>
          <a:prstGeom prst="rect">
            <a:avLst/>
          </a:prstGeom>
        </p:spPr>
        <p:txBody>
          <a:bodyPr anchor="t" rtlCol="false" tIns="0" lIns="0" bIns="0" rIns="0">
            <a:spAutoFit/>
          </a:bodyPr>
          <a:lstStyle/>
          <a:p>
            <a:pPr algn="l">
              <a:lnSpc>
                <a:spcPts val="3359"/>
              </a:lnSpc>
            </a:pPr>
            <a:r>
              <a:rPr lang="en-US" sz="2400" b="true">
                <a:solidFill>
                  <a:srgbClr val="3C4C59"/>
                </a:solidFill>
                <a:latin typeface="Poppins Semi-Bold"/>
                <a:ea typeface="Poppins Semi-Bold"/>
                <a:cs typeface="Poppins Semi-Bold"/>
                <a:sym typeface="Poppins Semi-Bold"/>
              </a:rPr>
              <a:t>04</a:t>
            </a:r>
          </a:p>
        </p:txBody>
      </p:sp>
      <p:sp>
        <p:nvSpPr>
          <p:cNvPr name="TextBox 22" id="22"/>
          <p:cNvSpPr txBox="true"/>
          <p:nvPr/>
        </p:nvSpPr>
        <p:spPr>
          <a:xfrm rot="0">
            <a:off x="11124161" y="7607668"/>
            <a:ext cx="530759" cy="424815"/>
          </a:xfrm>
          <a:prstGeom prst="rect">
            <a:avLst/>
          </a:prstGeom>
        </p:spPr>
        <p:txBody>
          <a:bodyPr anchor="t" rtlCol="false" tIns="0" lIns="0" bIns="0" rIns="0">
            <a:spAutoFit/>
          </a:bodyPr>
          <a:lstStyle/>
          <a:p>
            <a:pPr algn="l">
              <a:lnSpc>
                <a:spcPts val="3359"/>
              </a:lnSpc>
            </a:pPr>
            <a:r>
              <a:rPr lang="en-US" sz="2400" b="true">
                <a:solidFill>
                  <a:srgbClr val="3C4C59"/>
                </a:solidFill>
                <a:latin typeface="Poppins Semi-Bold"/>
                <a:ea typeface="Poppins Semi-Bold"/>
                <a:cs typeface="Poppins Semi-Bold"/>
                <a:sym typeface="Poppins Semi-Bold"/>
              </a:rPr>
              <a:t>05</a:t>
            </a:r>
          </a:p>
        </p:txBody>
      </p:sp>
      <p:sp>
        <p:nvSpPr>
          <p:cNvPr name="TextBox 23" id="23"/>
          <p:cNvSpPr txBox="true"/>
          <p:nvPr/>
        </p:nvSpPr>
        <p:spPr>
          <a:xfrm rot="0">
            <a:off x="14225802" y="1691997"/>
            <a:ext cx="2970955" cy="1148079"/>
          </a:xfrm>
          <a:prstGeom prst="rect">
            <a:avLst/>
          </a:prstGeom>
        </p:spPr>
        <p:txBody>
          <a:bodyPr anchor="t" rtlCol="false" tIns="0" lIns="0" bIns="0" rIns="0">
            <a:spAutoFit/>
          </a:bodyPr>
          <a:lstStyle/>
          <a:p>
            <a:pPr algn="r">
              <a:lnSpc>
                <a:spcPts val="1820"/>
              </a:lnSpc>
            </a:pPr>
            <a:r>
              <a:rPr lang="en-US" sz="1300" b="true">
                <a:solidFill>
                  <a:srgbClr val="4F4F59"/>
                </a:solidFill>
                <a:latin typeface="Poppins Semi-Bold"/>
                <a:ea typeface="Poppins Semi-Bold"/>
                <a:cs typeface="Poppins Semi-Bold"/>
                <a:sym typeface="Poppins Semi-Bold"/>
              </a:rPr>
              <a:t>Productivity and Wellness Influencers: Work with influencers who talk about focus, time management, and mental health to showcase your product. </a:t>
            </a:r>
          </a:p>
        </p:txBody>
      </p:sp>
      <p:sp>
        <p:nvSpPr>
          <p:cNvPr name="TextBox 24" id="24"/>
          <p:cNvSpPr txBox="true"/>
          <p:nvPr/>
        </p:nvSpPr>
        <p:spPr>
          <a:xfrm rot="0">
            <a:off x="14266108" y="4989464"/>
            <a:ext cx="3243794" cy="2488071"/>
          </a:xfrm>
          <a:prstGeom prst="rect">
            <a:avLst/>
          </a:prstGeom>
        </p:spPr>
        <p:txBody>
          <a:bodyPr anchor="t" rtlCol="false" tIns="0" lIns="0" bIns="0" rIns="0">
            <a:spAutoFit/>
          </a:bodyPr>
          <a:lstStyle/>
          <a:p>
            <a:pPr algn="just" marL="306458" indent="-153229" lvl="1">
              <a:lnSpc>
                <a:spcPts val="1987"/>
              </a:lnSpc>
              <a:buFont typeface="Arial"/>
              <a:buChar char="•"/>
            </a:pPr>
            <a:r>
              <a:rPr lang="en-US" b="true" sz="1419">
                <a:solidFill>
                  <a:srgbClr val="4F4F59"/>
                </a:solidFill>
                <a:latin typeface="Poppins Semi-Bold"/>
                <a:ea typeface="Poppins Semi-Bold"/>
                <a:cs typeface="Poppins Semi-Bold"/>
                <a:sym typeface="Poppins Semi-Bold"/>
              </a:rPr>
              <a:t>E-commerce: Start by selling on Amazon, our own website, or platforms like Etsy (Since it's a unique product).</a:t>
            </a:r>
          </a:p>
          <a:p>
            <a:pPr algn="just">
              <a:lnSpc>
                <a:spcPts val="1987"/>
              </a:lnSpc>
            </a:pPr>
            <a:r>
              <a:rPr lang="en-US" sz="1419" b="true">
                <a:solidFill>
                  <a:srgbClr val="4F4F59"/>
                </a:solidFill>
                <a:latin typeface="Poppins Semi-Bold"/>
                <a:ea typeface="Poppins Semi-Bold"/>
                <a:cs typeface="Poppins Semi-Bold"/>
                <a:sym typeface="Poppins Semi-Bold"/>
              </a:rPr>
              <a:t> </a:t>
            </a:r>
          </a:p>
          <a:p>
            <a:pPr algn="just" marL="306458" indent="-153229" lvl="1">
              <a:lnSpc>
                <a:spcPts val="1987"/>
              </a:lnSpc>
              <a:buFont typeface="Arial"/>
              <a:buChar char="•"/>
            </a:pPr>
            <a:r>
              <a:rPr lang="en-US" b="true" sz="1419">
                <a:solidFill>
                  <a:srgbClr val="4F4F59"/>
                </a:solidFill>
                <a:latin typeface="Poppins Semi-Bold"/>
                <a:ea typeface="Poppins Semi-Bold"/>
                <a:cs typeface="Poppins Semi-Bold"/>
                <a:sym typeface="Poppins Semi-Bold"/>
              </a:rPr>
              <a:t>Crowdfunding: Launch a Kickstarter or Indiegogo campaign to raise funds and get early buyers.</a:t>
            </a:r>
          </a:p>
          <a:p>
            <a:pPr algn="just">
              <a:lnSpc>
                <a:spcPts val="1987"/>
              </a:lnSpc>
            </a:pPr>
          </a:p>
        </p:txBody>
      </p:sp>
      <p:sp>
        <p:nvSpPr>
          <p:cNvPr name="TextBox 25" id="25"/>
          <p:cNvSpPr txBox="true"/>
          <p:nvPr/>
        </p:nvSpPr>
        <p:spPr>
          <a:xfrm rot="0">
            <a:off x="1685028" y="5867867"/>
            <a:ext cx="2970955" cy="720724"/>
          </a:xfrm>
          <a:prstGeom prst="rect">
            <a:avLst/>
          </a:prstGeom>
        </p:spPr>
        <p:txBody>
          <a:bodyPr anchor="t" rtlCol="false" tIns="0" lIns="0" bIns="0" rIns="0">
            <a:spAutoFit/>
          </a:bodyPr>
          <a:lstStyle/>
          <a:p>
            <a:pPr algn="l">
              <a:lnSpc>
                <a:spcPts val="2800"/>
              </a:lnSpc>
            </a:pPr>
            <a:r>
              <a:rPr lang="en-US" sz="2000" b="true">
                <a:solidFill>
                  <a:srgbClr val="3C4C59"/>
                </a:solidFill>
                <a:latin typeface="Poppins Semi-Bold"/>
                <a:ea typeface="Poppins Semi-Bold"/>
                <a:cs typeface="Poppins Semi-Bold"/>
                <a:sym typeface="Poppins Semi-Bold"/>
              </a:rPr>
              <a:t>Highlight Your Unique Features: </a:t>
            </a:r>
          </a:p>
        </p:txBody>
      </p:sp>
      <p:sp>
        <p:nvSpPr>
          <p:cNvPr name="TextBox 26" id="26"/>
          <p:cNvSpPr txBox="true"/>
          <p:nvPr/>
        </p:nvSpPr>
        <p:spPr>
          <a:xfrm rot="0">
            <a:off x="10449832" y="7617193"/>
            <a:ext cx="3597400" cy="325754"/>
          </a:xfrm>
          <a:prstGeom prst="rect">
            <a:avLst/>
          </a:prstGeom>
        </p:spPr>
        <p:txBody>
          <a:bodyPr anchor="t" rtlCol="false" tIns="0" lIns="0" bIns="0" rIns="0">
            <a:spAutoFit/>
          </a:bodyPr>
          <a:lstStyle/>
          <a:p>
            <a:pPr algn="r">
              <a:lnSpc>
                <a:spcPts val="2520"/>
              </a:lnSpc>
            </a:pPr>
            <a:r>
              <a:rPr lang="en-US" sz="1800" b="true">
                <a:solidFill>
                  <a:srgbClr val="3C4C59"/>
                </a:solidFill>
                <a:latin typeface="Poppins Semi-Bold"/>
                <a:ea typeface="Poppins Semi-Bold"/>
                <a:cs typeface="Poppins Semi-Bold"/>
                <a:sym typeface="Poppins Semi-Bold"/>
              </a:rPr>
              <a:t>Digital Marketing</a:t>
            </a:r>
          </a:p>
        </p:txBody>
      </p:sp>
      <p:sp>
        <p:nvSpPr>
          <p:cNvPr name="TextBox 27" id="27"/>
          <p:cNvSpPr txBox="true"/>
          <p:nvPr/>
        </p:nvSpPr>
        <p:spPr>
          <a:xfrm rot="0">
            <a:off x="1494528" y="6664058"/>
            <a:ext cx="2970955" cy="2519679"/>
          </a:xfrm>
          <a:prstGeom prst="rect">
            <a:avLst/>
          </a:prstGeom>
        </p:spPr>
        <p:txBody>
          <a:bodyPr anchor="t" rtlCol="false" tIns="0" lIns="0" bIns="0" rIns="0">
            <a:spAutoFit/>
          </a:bodyPr>
          <a:lstStyle/>
          <a:p>
            <a:pPr algn="l" marL="280681" indent="-140340" lvl="1">
              <a:lnSpc>
                <a:spcPts val="1820"/>
              </a:lnSpc>
              <a:buFont typeface="Arial"/>
              <a:buChar char="•"/>
            </a:pPr>
            <a:r>
              <a:rPr lang="en-US" b="true" sz="1300">
                <a:solidFill>
                  <a:srgbClr val="4F4F59"/>
                </a:solidFill>
                <a:latin typeface="Poppins Semi-Bold"/>
                <a:ea typeface="Poppins Semi-Bold"/>
                <a:cs typeface="Poppins Semi-Bold"/>
                <a:sym typeface="Poppins Semi-Bold"/>
              </a:rPr>
              <a:t>Physical Lock + Smart Features: Emphasize that your device not only physically locks the phone but also filters important notifications (calls, texts) while blocking distractions. </a:t>
            </a:r>
          </a:p>
          <a:p>
            <a:pPr algn="l" marL="280681" indent="-140340" lvl="1">
              <a:lnSpc>
                <a:spcPts val="1820"/>
              </a:lnSpc>
              <a:buFont typeface="Arial"/>
              <a:buChar char="•"/>
            </a:pPr>
            <a:r>
              <a:rPr lang="en-US" b="true" sz="1300">
                <a:solidFill>
                  <a:srgbClr val="4F4F59"/>
                </a:solidFill>
                <a:latin typeface="Poppins Semi-Bold"/>
                <a:ea typeface="Poppins Semi-Bold"/>
                <a:cs typeface="Poppins Semi-Bold"/>
                <a:sym typeface="Poppins Semi-Bold"/>
              </a:rPr>
              <a:t>Focus and Productivity: Show how it helps people focus better by removing temptation to check their phone. </a:t>
            </a:r>
          </a:p>
          <a:p>
            <a:pPr algn="l">
              <a:lnSpc>
                <a:spcPts val="1820"/>
              </a:lnSpc>
            </a:pPr>
          </a:p>
        </p:txBody>
      </p:sp>
      <p:sp>
        <p:nvSpPr>
          <p:cNvPr name="TextBox 28" id="28"/>
          <p:cNvSpPr txBox="true"/>
          <p:nvPr/>
        </p:nvSpPr>
        <p:spPr>
          <a:xfrm rot="0">
            <a:off x="10152918" y="8217431"/>
            <a:ext cx="4734301" cy="1469389"/>
          </a:xfrm>
          <a:prstGeom prst="rect">
            <a:avLst/>
          </a:prstGeom>
        </p:spPr>
        <p:txBody>
          <a:bodyPr anchor="t" rtlCol="false" tIns="0" lIns="0" bIns="0" rIns="0">
            <a:spAutoFit/>
          </a:bodyPr>
          <a:lstStyle/>
          <a:p>
            <a:pPr algn="just" marL="302270" indent="-151135" lvl="1">
              <a:lnSpc>
                <a:spcPts val="1960"/>
              </a:lnSpc>
              <a:buFont typeface="Arial"/>
              <a:buChar char="•"/>
            </a:pPr>
            <a:r>
              <a:rPr lang="en-US" b="true" sz="1400">
                <a:solidFill>
                  <a:srgbClr val="4F4F59"/>
                </a:solidFill>
                <a:latin typeface="Poppins Semi-Bold"/>
                <a:ea typeface="Poppins Semi-Bold"/>
                <a:cs typeface="Poppins Semi-Bold"/>
                <a:sym typeface="Poppins Semi-Bold"/>
              </a:rPr>
              <a:t>Social Media Ads: Run ads on platforms like Instagram and Facebook targeting students, workers, and parents. </a:t>
            </a:r>
          </a:p>
          <a:p>
            <a:pPr algn="just" marL="280681" indent="-140340" lvl="1">
              <a:lnSpc>
                <a:spcPts val="1820"/>
              </a:lnSpc>
              <a:buFont typeface="Arial"/>
              <a:buChar char="•"/>
            </a:pPr>
            <a:r>
              <a:rPr lang="en-US" b="true" sz="1300">
                <a:solidFill>
                  <a:srgbClr val="4F4F59"/>
                </a:solidFill>
                <a:latin typeface="Poppins Semi-Bold"/>
                <a:ea typeface="Poppins Semi-Bold"/>
                <a:cs typeface="Poppins Semi-Bold"/>
                <a:sym typeface="Poppins Semi-Bold"/>
              </a:rPr>
              <a:t>Google Ads: Use Google Ads to target people searching for focus and productivity tools. </a:t>
            </a:r>
          </a:p>
          <a:p>
            <a:pPr algn="just">
              <a:lnSpc>
                <a:spcPts val="1960"/>
              </a:lnSpc>
            </a:pPr>
          </a:p>
        </p:txBody>
      </p:sp>
      <p:sp>
        <p:nvSpPr>
          <p:cNvPr name="TextBox 29" id="29"/>
          <p:cNvSpPr txBox="true"/>
          <p:nvPr/>
        </p:nvSpPr>
        <p:spPr>
          <a:xfrm rot="0">
            <a:off x="2006561" y="833914"/>
            <a:ext cx="2970955" cy="720724"/>
          </a:xfrm>
          <a:prstGeom prst="rect">
            <a:avLst/>
          </a:prstGeom>
        </p:spPr>
        <p:txBody>
          <a:bodyPr anchor="t" rtlCol="false" tIns="0" lIns="0" bIns="0" rIns="0">
            <a:spAutoFit/>
          </a:bodyPr>
          <a:lstStyle/>
          <a:p>
            <a:pPr algn="l">
              <a:lnSpc>
                <a:spcPts val="2800"/>
              </a:lnSpc>
            </a:pPr>
            <a:r>
              <a:rPr lang="en-US" sz="2000" b="true">
                <a:solidFill>
                  <a:srgbClr val="3C4C59"/>
                </a:solidFill>
                <a:latin typeface="Poppins Semi-Bold"/>
                <a:ea typeface="Poppins Semi-Bold"/>
                <a:cs typeface="Poppins Semi-Bold"/>
                <a:sym typeface="Poppins Semi-Bold"/>
              </a:rPr>
              <a:t>Identify your target audience </a:t>
            </a:r>
          </a:p>
        </p:txBody>
      </p:sp>
      <p:sp>
        <p:nvSpPr>
          <p:cNvPr name="TextBox 30" id="30"/>
          <p:cNvSpPr txBox="true"/>
          <p:nvPr/>
        </p:nvSpPr>
        <p:spPr>
          <a:xfrm rot="0">
            <a:off x="1494528" y="1816317"/>
            <a:ext cx="2970955" cy="2748279"/>
          </a:xfrm>
          <a:prstGeom prst="rect">
            <a:avLst/>
          </a:prstGeom>
        </p:spPr>
        <p:txBody>
          <a:bodyPr anchor="t" rtlCol="false" tIns="0" lIns="0" bIns="0" rIns="0">
            <a:spAutoFit/>
          </a:bodyPr>
          <a:lstStyle/>
          <a:p>
            <a:pPr algn="l" marL="280681" indent="-140340" lvl="1">
              <a:lnSpc>
                <a:spcPts val="1820"/>
              </a:lnSpc>
              <a:buFont typeface="Arial"/>
              <a:buChar char="•"/>
            </a:pPr>
            <a:r>
              <a:rPr lang="en-US" b="true" sz="1300">
                <a:solidFill>
                  <a:srgbClr val="4F4F59"/>
                </a:solidFill>
                <a:latin typeface="Poppins Semi-Bold"/>
                <a:ea typeface="Poppins Semi-Bold"/>
                <a:cs typeface="Poppins Semi-Bold"/>
                <a:sym typeface="Poppins Semi-Bold"/>
              </a:rPr>
              <a:t>Students: People studying for exams or trying to focus. </a:t>
            </a:r>
          </a:p>
          <a:p>
            <a:pPr algn="l" marL="280681" indent="-140340" lvl="1">
              <a:lnSpc>
                <a:spcPts val="1820"/>
              </a:lnSpc>
              <a:buFont typeface="Arial"/>
              <a:buChar char="•"/>
            </a:pPr>
            <a:r>
              <a:rPr lang="en-US" b="true" sz="1300">
                <a:solidFill>
                  <a:srgbClr val="4F4F59"/>
                </a:solidFill>
                <a:latin typeface="Poppins Semi-Bold"/>
                <a:ea typeface="Poppins Semi-Bold"/>
                <a:cs typeface="Poppins Semi-Bold"/>
                <a:sym typeface="Poppins Semi-Bold"/>
              </a:rPr>
              <a:t>Professionals: Workers who need to concentrate without distractions. </a:t>
            </a:r>
          </a:p>
          <a:p>
            <a:pPr algn="l" marL="280681" indent="-140340" lvl="1">
              <a:lnSpc>
                <a:spcPts val="1820"/>
              </a:lnSpc>
              <a:buFont typeface="Arial"/>
              <a:buChar char="•"/>
            </a:pPr>
            <a:r>
              <a:rPr lang="en-US" b="true" sz="1300">
                <a:solidFill>
                  <a:srgbClr val="4F4F59"/>
                </a:solidFill>
                <a:latin typeface="Poppins Semi-Bold"/>
                <a:ea typeface="Poppins Semi-Bold"/>
                <a:cs typeface="Poppins Semi-Bold"/>
                <a:sym typeface="Poppins Semi-Bold"/>
              </a:rPr>
              <a:t>Parents: Families who want to limit their children’s phone use. </a:t>
            </a:r>
          </a:p>
          <a:p>
            <a:pPr algn="l" marL="280681" indent="-140340" lvl="1">
              <a:lnSpc>
                <a:spcPts val="1820"/>
              </a:lnSpc>
              <a:buFont typeface="Arial"/>
              <a:buChar char="•"/>
            </a:pPr>
            <a:r>
              <a:rPr lang="en-US" b="true" sz="1300">
                <a:solidFill>
                  <a:srgbClr val="4F4F59"/>
                </a:solidFill>
                <a:latin typeface="Poppins Semi-Bold"/>
                <a:ea typeface="Poppins Semi-Bold"/>
                <a:cs typeface="Poppins Semi-Bold"/>
                <a:sym typeface="Poppins Semi-Bold"/>
              </a:rPr>
              <a:t>Productivity &amp; Wellness Enthusiasts: People who care about mindfulness and reducing screen time. </a:t>
            </a:r>
          </a:p>
          <a:p>
            <a:pPr algn="l">
              <a:lnSpc>
                <a:spcPts val="1820"/>
              </a:lnSpc>
            </a:pPr>
          </a:p>
        </p:txBody>
      </p:sp>
      <p:sp>
        <p:nvSpPr>
          <p:cNvPr name="TextBox 31" id="31"/>
          <p:cNvSpPr txBox="true"/>
          <p:nvPr/>
        </p:nvSpPr>
        <p:spPr>
          <a:xfrm rot="0">
            <a:off x="963769" y="5854279"/>
            <a:ext cx="530759" cy="424815"/>
          </a:xfrm>
          <a:prstGeom prst="rect">
            <a:avLst/>
          </a:prstGeom>
        </p:spPr>
        <p:txBody>
          <a:bodyPr anchor="t" rtlCol="false" tIns="0" lIns="0" bIns="0" rIns="0">
            <a:spAutoFit/>
          </a:bodyPr>
          <a:lstStyle/>
          <a:p>
            <a:pPr algn="r">
              <a:lnSpc>
                <a:spcPts val="3359"/>
              </a:lnSpc>
            </a:pPr>
            <a:r>
              <a:rPr lang="en-US" sz="2400" b="true">
                <a:solidFill>
                  <a:srgbClr val="3C4C59"/>
                </a:solidFill>
                <a:latin typeface="Poppins Semi-Bold"/>
                <a:ea typeface="Poppins Semi-Bold"/>
                <a:cs typeface="Poppins Semi-Bold"/>
                <a:sym typeface="Poppins Semi-Bold"/>
              </a:rPr>
              <a:t>02</a:t>
            </a:r>
          </a:p>
        </p:txBody>
      </p:sp>
      <p:sp>
        <p:nvSpPr>
          <p:cNvPr name="TextBox 32" id="32"/>
          <p:cNvSpPr txBox="true"/>
          <p:nvPr/>
        </p:nvSpPr>
        <p:spPr>
          <a:xfrm rot="0">
            <a:off x="13661900" y="4347108"/>
            <a:ext cx="3597400" cy="368299"/>
          </a:xfrm>
          <a:prstGeom prst="rect">
            <a:avLst/>
          </a:prstGeom>
        </p:spPr>
        <p:txBody>
          <a:bodyPr anchor="t" rtlCol="false" tIns="0" lIns="0" bIns="0" rIns="0">
            <a:spAutoFit/>
          </a:bodyPr>
          <a:lstStyle/>
          <a:p>
            <a:pPr algn="r">
              <a:lnSpc>
                <a:spcPts val="2800"/>
              </a:lnSpc>
            </a:pPr>
            <a:r>
              <a:rPr lang="en-US" sz="2000" b="true">
                <a:solidFill>
                  <a:srgbClr val="3C4C59"/>
                </a:solidFill>
                <a:latin typeface="Poppins Semi-Bold"/>
                <a:ea typeface="Poppins Semi-Bold"/>
                <a:cs typeface="Poppins Semi-Bold"/>
                <a:sym typeface="Poppins Semi-Bold"/>
              </a:rPr>
              <a:t>Sell Online  </a:t>
            </a:r>
          </a:p>
        </p:txBody>
      </p:sp>
      <p:sp>
        <p:nvSpPr>
          <p:cNvPr name="AutoShape 33" id="33"/>
          <p:cNvSpPr/>
          <p:nvPr/>
        </p:nvSpPr>
        <p:spPr>
          <a:xfrm flipV="true">
            <a:off x="17559781" y="311345"/>
            <a:ext cx="0" cy="537909"/>
          </a:xfrm>
          <a:prstGeom prst="line">
            <a:avLst/>
          </a:prstGeom>
          <a:ln cap="flat" w="28575">
            <a:solidFill>
              <a:srgbClr val="BC2227"/>
            </a:solidFill>
            <a:prstDash val="solid"/>
            <a:headEnd type="none" len="sm" w="sm"/>
            <a:tailEnd type="none" len="sm" w="sm"/>
          </a:ln>
        </p:spPr>
      </p:sp>
      <p:sp>
        <p:nvSpPr>
          <p:cNvPr name="TextBox 34" id="34"/>
          <p:cNvSpPr txBox="true"/>
          <p:nvPr/>
        </p:nvSpPr>
        <p:spPr>
          <a:xfrm rot="0">
            <a:off x="13848491" y="368495"/>
            <a:ext cx="3426934" cy="352425"/>
          </a:xfrm>
          <a:prstGeom prst="rect">
            <a:avLst/>
          </a:prstGeom>
        </p:spPr>
        <p:txBody>
          <a:bodyPr anchor="t" rtlCol="false" tIns="0" lIns="0" bIns="0" rIns="0">
            <a:spAutoFit/>
          </a:bodyPr>
          <a:lstStyle/>
          <a:p>
            <a:pPr algn="r">
              <a:lnSpc>
                <a:spcPts val="2875"/>
              </a:lnSpc>
            </a:pPr>
            <a:r>
              <a:rPr lang="en-US" sz="2395" b="true">
                <a:solidFill>
                  <a:srgbClr val="2F3B69"/>
                </a:solidFill>
                <a:latin typeface="Montserrat Medium"/>
                <a:ea typeface="Montserrat Medium"/>
                <a:cs typeface="Montserrat Medium"/>
                <a:sym typeface="Montserrat Medium"/>
              </a:rPr>
              <a:t>Physical Smart Box</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1407172"/>
            <a:ext cx="8581074" cy="2900554"/>
            <a:chOff x="0" y="0"/>
            <a:chExt cx="2433362" cy="822519"/>
          </a:xfrm>
        </p:grpSpPr>
        <p:sp>
          <p:nvSpPr>
            <p:cNvPr name="Freeform 3" id="3"/>
            <p:cNvSpPr/>
            <p:nvPr/>
          </p:nvSpPr>
          <p:spPr>
            <a:xfrm flipH="false" flipV="false" rot="0">
              <a:off x="0" y="0"/>
              <a:ext cx="2433362" cy="822519"/>
            </a:xfrm>
            <a:custGeom>
              <a:avLst/>
              <a:gdLst/>
              <a:ahLst/>
              <a:cxnLst/>
              <a:rect r="r" b="b" t="t" l="l"/>
              <a:pathLst>
                <a:path h="822519" w="2433362">
                  <a:moveTo>
                    <a:pt x="36088" y="0"/>
                  </a:moveTo>
                  <a:lnTo>
                    <a:pt x="2397274" y="0"/>
                  </a:lnTo>
                  <a:cubicBezTo>
                    <a:pt x="2417205" y="0"/>
                    <a:pt x="2433362" y="16157"/>
                    <a:pt x="2433362" y="36088"/>
                  </a:cubicBezTo>
                  <a:lnTo>
                    <a:pt x="2433362" y="786431"/>
                  </a:lnTo>
                  <a:cubicBezTo>
                    <a:pt x="2433362" y="796002"/>
                    <a:pt x="2429560" y="805181"/>
                    <a:pt x="2422792" y="811949"/>
                  </a:cubicBezTo>
                  <a:cubicBezTo>
                    <a:pt x="2416024" y="818717"/>
                    <a:pt x="2406845" y="822519"/>
                    <a:pt x="2397274" y="822519"/>
                  </a:cubicBezTo>
                  <a:lnTo>
                    <a:pt x="36088" y="822519"/>
                  </a:lnTo>
                  <a:cubicBezTo>
                    <a:pt x="16157" y="822519"/>
                    <a:pt x="0" y="806362"/>
                    <a:pt x="0" y="786431"/>
                  </a:cubicBezTo>
                  <a:lnTo>
                    <a:pt x="0" y="36088"/>
                  </a:lnTo>
                  <a:cubicBezTo>
                    <a:pt x="0" y="26517"/>
                    <a:pt x="3802" y="17338"/>
                    <a:pt x="10570" y="10570"/>
                  </a:cubicBezTo>
                  <a:cubicBezTo>
                    <a:pt x="17338" y="3802"/>
                    <a:pt x="26517" y="0"/>
                    <a:pt x="36088" y="0"/>
                  </a:cubicBezTo>
                  <a:close/>
                </a:path>
              </a:pathLst>
            </a:custGeom>
            <a:solidFill>
              <a:srgbClr val="BF4949"/>
            </a:solidFill>
            <a:ln cap="rnd">
              <a:noFill/>
              <a:prstDash val="solid"/>
              <a:round/>
            </a:ln>
          </p:spPr>
        </p:sp>
        <p:sp>
          <p:nvSpPr>
            <p:cNvPr name="TextBox 4" id="4"/>
            <p:cNvSpPr txBox="true"/>
            <p:nvPr/>
          </p:nvSpPr>
          <p:spPr>
            <a:xfrm>
              <a:off x="0" y="-47625"/>
              <a:ext cx="2433362" cy="87014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5025192" y="2703420"/>
            <a:ext cx="2250234" cy="1568931"/>
          </a:xfrm>
          <a:custGeom>
            <a:avLst/>
            <a:gdLst/>
            <a:ahLst/>
            <a:cxnLst/>
            <a:rect r="r" b="b" t="t" l="l"/>
            <a:pathLst>
              <a:path h="1568931" w="2250234">
                <a:moveTo>
                  <a:pt x="0" y="0"/>
                </a:moveTo>
                <a:lnTo>
                  <a:pt x="2250233" y="0"/>
                </a:lnTo>
                <a:lnTo>
                  <a:pt x="2250233" y="1568931"/>
                </a:lnTo>
                <a:lnTo>
                  <a:pt x="0" y="1568931"/>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19567" y="369340"/>
            <a:ext cx="8040861" cy="4963396"/>
            <a:chOff x="0" y="0"/>
            <a:chExt cx="10721148" cy="6617861"/>
          </a:xfrm>
        </p:grpSpPr>
        <p:grpSp>
          <p:nvGrpSpPr>
            <p:cNvPr name="Group 7" id="7"/>
            <p:cNvGrpSpPr/>
            <p:nvPr/>
          </p:nvGrpSpPr>
          <p:grpSpPr>
            <a:xfrm rot="0">
              <a:off x="0" y="0"/>
              <a:ext cx="10721148" cy="6617861"/>
              <a:chOff x="0" y="0"/>
              <a:chExt cx="2031156" cy="1253775"/>
            </a:xfrm>
          </p:grpSpPr>
          <p:sp>
            <p:nvSpPr>
              <p:cNvPr name="Freeform 8" id="8"/>
              <p:cNvSpPr/>
              <p:nvPr/>
            </p:nvSpPr>
            <p:spPr>
              <a:xfrm flipH="false" flipV="false" rot="0">
                <a:off x="0" y="0"/>
                <a:ext cx="2031156" cy="1253775"/>
              </a:xfrm>
              <a:custGeom>
                <a:avLst/>
                <a:gdLst/>
                <a:ahLst/>
                <a:cxnLst/>
                <a:rect r="r" b="b" t="t" l="l"/>
                <a:pathLst>
                  <a:path h="1253775" w="2031156">
                    <a:moveTo>
                      <a:pt x="43234" y="0"/>
                    </a:moveTo>
                    <a:lnTo>
                      <a:pt x="1987922" y="0"/>
                    </a:lnTo>
                    <a:cubicBezTo>
                      <a:pt x="2011799" y="0"/>
                      <a:pt x="2031156" y="19357"/>
                      <a:pt x="2031156" y="43234"/>
                    </a:cubicBezTo>
                    <a:lnTo>
                      <a:pt x="2031156" y="1210541"/>
                    </a:lnTo>
                    <a:cubicBezTo>
                      <a:pt x="2031156" y="1222007"/>
                      <a:pt x="2026601" y="1233004"/>
                      <a:pt x="2018493" y="1241112"/>
                    </a:cubicBezTo>
                    <a:cubicBezTo>
                      <a:pt x="2010385" y="1249220"/>
                      <a:pt x="1999388" y="1253775"/>
                      <a:pt x="1987922" y="1253775"/>
                    </a:cubicBezTo>
                    <a:lnTo>
                      <a:pt x="43234" y="1253775"/>
                    </a:lnTo>
                    <a:cubicBezTo>
                      <a:pt x="19357" y="1253775"/>
                      <a:pt x="0" y="1234418"/>
                      <a:pt x="0" y="1210541"/>
                    </a:cubicBezTo>
                    <a:lnTo>
                      <a:pt x="0" y="43234"/>
                    </a:lnTo>
                    <a:cubicBezTo>
                      <a:pt x="0" y="19357"/>
                      <a:pt x="19357" y="0"/>
                      <a:pt x="43234" y="0"/>
                    </a:cubicBezTo>
                    <a:close/>
                  </a:path>
                </a:pathLst>
              </a:custGeom>
              <a:solidFill>
                <a:srgbClr val="D3D92B"/>
              </a:solidFill>
              <a:ln cap="rnd">
                <a:noFill/>
                <a:prstDash val="solid"/>
                <a:round/>
              </a:ln>
            </p:spPr>
          </p:sp>
          <p:sp>
            <p:nvSpPr>
              <p:cNvPr name="TextBox 9" id="9"/>
              <p:cNvSpPr txBox="true"/>
              <p:nvPr/>
            </p:nvSpPr>
            <p:spPr>
              <a:xfrm>
                <a:off x="0" y="-47625"/>
                <a:ext cx="2031156" cy="13014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0" id="10"/>
            <p:cNvSpPr/>
            <p:nvPr/>
          </p:nvSpPr>
          <p:spPr>
            <a:xfrm flipH="false" flipV="false" rot="0">
              <a:off x="6703833" y="2397739"/>
              <a:ext cx="4017315" cy="4120323"/>
            </a:xfrm>
            <a:custGeom>
              <a:avLst/>
              <a:gdLst/>
              <a:ahLst/>
              <a:cxnLst/>
              <a:rect r="r" b="b" t="t" l="l"/>
              <a:pathLst>
                <a:path h="4120323" w="4017315">
                  <a:moveTo>
                    <a:pt x="0" y="0"/>
                  </a:moveTo>
                  <a:lnTo>
                    <a:pt x="4017315" y="0"/>
                  </a:lnTo>
                  <a:lnTo>
                    <a:pt x="4017315" y="4120323"/>
                  </a:lnTo>
                  <a:lnTo>
                    <a:pt x="0" y="4120323"/>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grpSp>
      <p:sp>
        <p:nvSpPr>
          <p:cNvPr name="AutoShape 11" id="11"/>
          <p:cNvSpPr/>
          <p:nvPr/>
        </p:nvSpPr>
        <p:spPr>
          <a:xfrm flipV="true">
            <a:off x="17559781" y="311345"/>
            <a:ext cx="0" cy="537909"/>
          </a:xfrm>
          <a:prstGeom prst="line">
            <a:avLst/>
          </a:prstGeom>
          <a:ln cap="flat" w="28575">
            <a:solidFill>
              <a:srgbClr val="BC2227"/>
            </a:solidFill>
            <a:prstDash val="solid"/>
            <a:headEnd type="none" len="sm" w="sm"/>
            <a:tailEnd type="none" len="sm" w="sm"/>
          </a:ln>
        </p:spPr>
      </p:sp>
      <p:grpSp>
        <p:nvGrpSpPr>
          <p:cNvPr name="Group 12" id="12"/>
          <p:cNvGrpSpPr/>
          <p:nvPr/>
        </p:nvGrpSpPr>
        <p:grpSpPr>
          <a:xfrm rot="0">
            <a:off x="176573" y="5834653"/>
            <a:ext cx="7430711" cy="3631077"/>
            <a:chOff x="0" y="0"/>
            <a:chExt cx="9907615" cy="4841437"/>
          </a:xfrm>
        </p:grpSpPr>
        <p:grpSp>
          <p:nvGrpSpPr>
            <p:cNvPr name="Group 13" id="13"/>
            <p:cNvGrpSpPr/>
            <p:nvPr/>
          </p:nvGrpSpPr>
          <p:grpSpPr>
            <a:xfrm rot="0">
              <a:off x="0" y="0"/>
              <a:ext cx="9907615" cy="4841437"/>
              <a:chOff x="0" y="0"/>
              <a:chExt cx="2107150" cy="1029676"/>
            </a:xfrm>
          </p:grpSpPr>
          <p:sp>
            <p:nvSpPr>
              <p:cNvPr name="Freeform 14" id="14"/>
              <p:cNvSpPr/>
              <p:nvPr/>
            </p:nvSpPr>
            <p:spPr>
              <a:xfrm flipH="false" flipV="false" rot="0">
                <a:off x="0" y="0"/>
                <a:ext cx="2107150" cy="1029676"/>
              </a:xfrm>
              <a:custGeom>
                <a:avLst/>
                <a:gdLst/>
                <a:ahLst/>
                <a:cxnLst/>
                <a:rect r="r" b="b" t="t" l="l"/>
                <a:pathLst>
                  <a:path h="1029676" w="2107150">
                    <a:moveTo>
                      <a:pt x="41675" y="0"/>
                    </a:moveTo>
                    <a:lnTo>
                      <a:pt x="2065475" y="0"/>
                    </a:lnTo>
                    <a:cubicBezTo>
                      <a:pt x="2076528" y="0"/>
                      <a:pt x="2087128" y="4391"/>
                      <a:pt x="2094944" y="12206"/>
                    </a:cubicBezTo>
                    <a:cubicBezTo>
                      <a:pt x="2102759" y="20022"/>
                      <a:pt x="2107150" y="30622"/>
                      <a:pt x="2107150" y="41675"/>
                    </a:cubicBezTo>
                    <a:lnTo>
                      <a:pt x="2107150" y="988001"/>
                    </a:lnTo>
                    <a:cubicBezTo>
                      <a:pt x="2107150" y="999054"/>
                      <a:pt x="2102759" y="1009654"/>
                      <a:pt x="2094944" y="1017470"/>
                    </a:cubicBezTo>
                    <a:cubicBezTo>
                      <a:pt x="2087128" y="1025285"/>
                      <a:pt x="2076528" y="1029676"/>
                      <a:pt x="2065475" y="1029676"/>
                    </a:cubicBezTo>
                    <a:lnTo>
                      <a:pt x="41675" y="1029676"/>
                    </a:lnTo>
                    <a:cubicBezTo>
                      <a:pt x="30622" y="1029676"/>
                      <a:pt x="20022" y="1025285"/>
                      <a:pt x="12206" y="1017470"/>
                    </a:cubicBezTo>
                    <a:cubicBezTo>
                      <a:pt x="4391" y="1009654"/>
                      <a:pt x="0" y="999054"/>
                      <a:pt x="0" y="988001"/>
                    </a:cubicBezTo>
                    <a:lnTo>
                      <a:pt x="0" y="41675"/>
                    </a:lnTo>
                    <a:cubicBezTo>
                      <a:pt x="0" y="30622"/>
                      <a:pt x="4391" y="20022"/>
                      <a:pt x="12206" y="12206"/>
                    </a:cubicBezTo>
                    <a:cubicBezTo>
                      <a:pt x="20022" y="4391"/>
                      <a:pt x="30622" y="0"/>
                      <a:pt x="41675" y="0"/>
                    </a:cubicBezTo>
                    <a:close/>
                  </a:path>
                </a:pathLst>
              </a:custGeom>
              <a:solidFill>
                <a:srgbClr val="18B5D9"/>
              </a:solidFill>
              <a:ln cap="rnd">
                <a:noFill/>
                <a:prstDash val="solid"/>
                <a:round/>
              </a:ln>
            </p:spPr>
          </p:sp>
          <p:sp>
            <p:nvSpPr>
              <p:cNvPr name="TextBox 15" id="15"/>
              <p:cNvSpPr txBox="true"/>
              <p:nvPr/>
            </p:nvSpPr>
            <p:spPr>
              <a:xfrm>
                <a:off x="0" y="-47625"/>
                <a:ext cx="2107150" cy="107730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6" id="16"/>
            <p:cNvSpPr/>
            <p:nvPr/>
          </p:nvSpPr>
          <p:spPr>
            <a:xfrm flipH="false" flipV="false" rot="0">
              <a:off x="6516722" y="1866997"/>
              <a:ext cx="2702052" cy="2743200"/>
            </a:xfrm>
            <a:custGeom>
              <a:avLst/>
              <a:gdLst/>
              <a:ahLst/>
              <a:cxnLst/>
              <a:rect r="r" b="b" t="t" l="l"/>
              <a:pathLst>
                <a:path h="2743200" w="2702052">
                  <a:moveTo>
                    <a:pt x="0" y="0"/>
                  </a:moveTo>
                  <a:lnTo>
                    <a:pt x="2702052" y="0"/>
                  </a:lnTo>
                  <a:lnTo>
                    <a:pt x="2702052" y="2743200"/>
                  </a:lnTo>
                  <a:lnTo>
                    <a:pt x="0" y="2743200"/>
                  </a:lnTo>
                  <a:lnTo>
                    <a:pt x="0" y="0"/>
                  </a:lnTo>
                  <a:close/>
                </a:path>
              </a:pathLst>
            </a:custGeom>
            <a:blipFill>
              <a:blip r:embed="rId6">
                <a:alphaModFix amt="23000"/>
                <a:extLst>
                  <a:ext uri="{96DAC541-7B7A-43D3-8B79-37D633B846F1}">
                    <asvg:svgBlip xmlns:asvg="http://schemas.microsoft.com/office/drawing/2016/SVG/main" r:embed="rId7"/>
                  </a:ext>
                </a:extLst>
              </a:blip>
              <a:stretch>
                <a:fillRect l="0" t="0" r="0" b="0"/>
              </a:stretch>
            </a:blipFill>
          </p:spPr>
        </p:sp>
      </p:grpSp>
      <p:grpSp>
        <p:nvGrpSpPr>
          <p:cNvPr name="Group 17" id="17"/>
          <p:cNvGrpSpPr/>
          <p:nvPr/>
        </p:nvGrpSpPr>
        <p:grpSpPr>
          <a:xfrm rot="0">
            <a:off x="8978707" y="6733788"/>
            <a:ext cx="8581074" cy="2247218"/>
            <a:chOff x="0" y="0"/>
            <a:chExt cx="2433362" cy="637251"/>
          </a:xfrm>
        </p:grpSpPr>
        <p:sp>
          <p:nvSpPr>
            <p:cNvPr name="Freeform 18" id="18"/>
            <p:cNvSpPr/>
            <p:nvPr/>
          </p:nvSpPr>
          <p:spPr>
            <a:xfrm flipH="false" flipV="false" rot="0">
              <a:off x="0" y="0"/>
              <a:ext cx="2433362" cy="637251"/>
            </a:xfrm>
            <a:custGeom>
              <a:avLst/>
              <a:gdLst/>
              <a:ahLst/>
              <a:cxnLst/>
              <a:rect r="r" b="b" t="t" l="l"/>
              <a:pathLst>
                <a:path h="637251" w="2433362">
                  <a:moveTo>
                    <a:pt x="36088" y="0"/>
                  </a:moveTo>
                  <a:lnTo>
                    <a:pt x="2397274" y="0"/>
                  </a:lnTo>
                  <a:cubicBezTo>
                    <a:pt x="2417205" y="0"/>
                    <a:pt x="2433362" y="16157"/>
                    <a:pt x="2433362" y="36088"/>
                  </a:cubicBezTo>
                  <a:lnTo>
                    <a:pt x="2433362" y="601162"/>
                  </a:lnTo>
                  <a:cubicBezTo>
                    <a:pt x="2433362" y="610733"/>
                    <a:pt x="2429560" y="619913"/>
                    <a:pt x="2422792" y="626680"/>
                  </a:cubicBezTo>
                  <a:cubicBezTo>
                    <a:pt x="2416024" y="633448"/>
                    <a:pt x="2406845" y="637251"/>
                    <a:pt x="2397274" y="637251"/>
                  </a:cubicBezTo>
                  <a:lnTo>
                    <a:pt x="36088" y="637251"/>
                  </a:lnTo>
                  <a:cubicBezTo>
                    <a:pt x="16157" y="637251"/>
                    <a:pt x="0" y="621093"/>
                    <a:pt x="0" y="601162"/>
                  </a:cubicBezTo>
                  <a:lnTo>
                    <a:pt x="0" y="36088"/>
                  </a:lnTo>
                  <a:cubicBezTo>
                    <a:pt x="0" y="26517"/>
                    <a:pt x="3802" y="17338"/>
                    <a:pt x="10570" y="10570"/>
                  </a:cubicBezTo>
                  <a:cubicBezTo>
                    <a:pt x="17338" y="3802"/>
                    <a:pt x="26517" y="0"/>
                    <a:pt x="36088" y="0"/>
                  </a:cubicBezTo>
                  <a:close/>
                </a:path>
              </a:pathLst>
            </a:custGeom>
            <a:solidFill>
              <a:srgbClr val="67BB0F"/>
            </a:solidFill>
            <a:ln cap="rnd">
              <a:noFill/>
              <a:prstDash val="solid"/>
              <a:round/>
            </a:ln>
          </p:spPr>
        </p:sp>
        <p:sp>
          <p:nvSpPr>
            <p:cNvPr name="TextBox 19" id="19"/>
            <p:cNvSpPr txBox="true"/>
            <p:nvPr/>
          </p:nvSpPr>
          <p:spPr>
            <a:xfrm>
              <a:off x="0" y="-47625"/>
              <a:ext cx="2433362" cy="684876"/>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5218997" y="7406669"/>
            <a:ext cx="1774352" cy="1437225"/>
          </a:xfrm>
          <a:custGeom>
            <a:avLst/>
            <a:gdLst/>
            <a:ahLst/>
            <a:cxnLst/>
            <a:rect r="r" b="b" t="t" l="l"/>
            <a:pathLst>
              <a:path h="1437225" w="1774352">
                <a:moveTo>
                  <a:pt x="0" y="0"/>
                </a:moveTo>
                <a:lnTo>
                  <a:pt x="1774353" y="0"/>
                </a:lnTo>
                <a:lnTo>
                  <a:pt x="1774353" y="1437225"/>
                </a:lnTo>
                <a:lnTo>
                  <a:pt x="0" y="1437225"/>
                </a:lnTo>
                <a:lnTo>
                  <a:pt x="0" y="0"/>
                </a:lnTo>
                <a:close/>
              </a:path>
            </a:pathLst>
          </a:custGeom>
          <a:blipFill>
            <a:blip r:embed="rId8">
              <a:alphaModFix amt="14000"/>
              <a:extLst>
                <a:ext uri="{96DAC541-7B7A-43D3-8B79-37D633B846F1}">
                  <asvg:svgBlip xmlns:asvg="http://schemas.microsoft.com/office/drawing/2016/SVG/main" r:embed="rId9"/>
                </a:ext>
              </a:extLst>
            </a:blip>
            <a:stretch>
              <a:fillRect l="0" t="0" r="0" b="0"/>
            </a:stretch>
          </a:blipFill>
        </p:spPr>
      </p:sp>
      <p:grpSp>
        <p:nvGrpSpPr>
          <p:cNvPr name="Group 21" id="21"/>
          <p:cNvGrpSpPr/>
          <p:nvPr/>
        </p:nvGrpSpPr>
        <p:grpSpPr>
          <a:xfrm rot="0">
            <a:off x="672078" y="6067247"/>
            <a:ext cx="6418575" cy="2913758"/>
            <a:chOff x="0" y="0"/>
            <a:chExt cx="8558101" cy="3885011"/>
          </a:xfrm>
        </p:grpSpPr>
        <p:sp>
          <p:nvSpPr>
            <p:cNvPr name="TextBox 22" id="22"/>
            <p:cNvSpPr txBox="true"/>
            <p:nvPr/>
          </p:nvSpPr>
          <p:spPr>
            <a:xfrm rot="0">
              <a:off x="0" y="-47625"/>
              <a:ext cx="8558101" cy="437741"/>
            </a:xfrm>
            <a:prstGeom prst="rect">
              <a:avLst/>
            </a:prstGeom>
          </p:spPr>
          <p:txBody>
            <a:bodyPr anchor="t" rtlCol="false" tIns="0" lIns="0" bIns="0" rIns="0">
              <a:spAutoFit/>
            </a:bodyPr>
            <a:lstStyle/>
            <a:p>
              <a:pPr algn="l" marL="0" indent="0" lvl="0">
                <a:lnSpc>
                  <a:spcPts val="2757"/>
                </a:lnSpc>
                <a:spcBef>
                  <a:spcPct val="0"/>
                </a:spcBef>
              </a:pPr>
              <a:r>
                <a:rPr lang="en-US" b="true" sz="1969">
                  <a:solidFill>
                    <a:srgbClr val="FFFFFF"/>
                  </a:solidFill>
                  <a:latin typeface="Barlow Bold"/>
                  <a:ea typeface="Barlow Bold"/>
                  <a:cs typeface="Barlow Bold"/>
                  <a:sym typeface="Barlow Bold"/>
                </a:rPr>
                <a:t>3. Financial Feasibility  </a:t>
              </a:r>
            </a:p>
          </p:txBody>
        </p:sp>
        <p:sp>
          <p:nvSpPr>
            <p:cNvPr name="TextBox 23" id="23"/>
            <p:cNvSpPr txBox="true"/>
            <p:nvPr/>
          </p:nvSpPr>
          <p:spPr>
            <a:xfrm rot="0">
              <a:off x="0" y="574251"/>
              <a:ext cx="8558101" cy="3310760"/>
            </a:xfrm>
            <a:prstGeom prst="rect">
              <a:avLst/>
            </a:prstGeom>
          </p:spPr>
          <p:txBody>
            <a:bodyPr anchor="t" rtlCol="false" tIns="0" lIns="0" bIns="0" rIns="0">
              <a:spAutoFit/>
            </a:bodyPr>
            <a:lstStyle/>
            <a:p>
              <a:pPr algn="l" marL="308488" indent="-154244" lvl="1">
                <a:lnSpc>
                  <a:spcPts val="2000"/>
                </a:lnSpc>
                <a:buFont typeface="Arial"/>
                <a:buChar char="•"/>
              </a:pPr>
              <a:r>
                <a:rPr lang="en-US" b="true" sz="1428">
                  <a:solidFill>
                    <a:srgbClr val="F2F1DC"/>
                  </a:solidFill>
                  <a:latin typeface="Rosario Bold"/>
                  <a:ea typeface="Rosario Bold"/>
                  <a:cs typeface="Rosario Bold"/>
                  <a:sym typeface="Rosario Bold"/>
                </a:rPr>
                <a:t>Market Demand: People are increasingly trying to reduce distractions from their phones, so there is a demand for this kind of product. Your device can appeal to students, professionals, parents, and anyone trying to focus more. </a:t>
              </a:r>
            </a:p>
            <a:p>
              <a:pPr algn="l" marL="308488" indent="-154244" lvl="1">
                <a:lnSpc>
                  <a:spcPts val="2000"/>
                </a:lnSpc>
                <a:buFont typeface="Arial"/>
                <a:buChar char="•"/>
              </a:pPr>
              <a:r>
                <a:rPr lang="en-US" b="true" sz="1428">
                  <a:solidFill>
                    <a:srgbClr val="F2F1DC"/>
                  </a:solidFill>
                  <a:latin typeface="Rosario Bold"/>
                  <a:ea typeface="Rosario Bold"/>
                  <a:cs typeface="Rosario Bold"/>
                  <a:sym typeface="Rosario Bold"/>
                </a:rPr>
                <a:t>Competitors: There are some physical lock devices and apps already out there, but your product is different because it offers both a physical lock and smart features like filtering important notifications. </a:t>
              </a:r>
            </a:p>
            <a:p>
              <a:pPr algn="l" marL="308488" indent="-154244" lvl="1">
                <a:lnSpc>
                  <a:spcPts val="2000"/>
                </a:lnSpc>
                <a:buFont typeface="Arial"/>
                <a:buChar char="•"/>
              </a:pPr>
              <a:r>
                <a:rPr lang="en-US" b="true" sz="1428">
                  <a:solidFill>
                    <a:srgbClr val="F2F1DC"/>
                  </a:solidFill>
                  <a:latin typeface="Rosario Bold"/>
                  <a:ea typeface="Rosario Bold"/>
                  <a:cs typeface="Rosario Bold"/>
                  <a:sym typeface="Rosario Bold"/>
                </a:rPr>
                <a:t>Market Value: The market for productivity tools and apps is growing rapidly as more people struggle with managing screen time and distractions. In 2022, the global productivity management software market was valued at $47 billion and continues to grow.</a:t>
              </a:r>
            </a:p>
          </p:txBody>
        </p:sp>
      </p:grpSp>
      <p:sp>
        <p:nvSpPr>
          <p:cNvPr name="TextBox 24" id="24"/>
          <p:cNvSpPr txBox="true"/>
          <p:nvPr/>
        </p:nvSpPr>
        <p:spPr>
          <a:xfrm rot="0">
            <a:off x="9790284" y="4828097"/>
            <a:ext cx="4058207" cy="1127659"/>
          </a:xfrm>
          <a:prstGeom prst="rect">
            <a:avLst/>
          </a:prstGeom>
        </p:spPr>
        <p:txBody>
          <a:bodyPr anchor="t" rtlCol="false" tIns="0" lIns="0" bIns="0" rIns="0">
            <a:spAutoFit/>
          </a:bodyPr>
          <a:lstStyle/>
          <a:p>
            <a:pPr algn="just">
              <a:lnSpc>
                <a:spcPts val="9245"/>
              </a:lnSpc>
            </a:pPr>
            <a:r>
              <a:rPr lang="en-US" sz="6603">
                <a:solidFill>
                  <a:srgbClr val="3C4C59"/>
                </a:solidFill>
                <a:latin typeface="Barlow"/>
                <a:ea typeface="Barlow"/>
                <a:cs typeface="Barlow"/>
                <a:sym typeface="Barlow"/>
              </a:rPr>
              <a:t>Feasibility  </a:t>
            </a:r>
          </a:p>
        </p:txBody>
      </p:sp>
      <p:grpSp>
        <p:nvGrpSpPr>
          <p:cNvPr name="Group 25" id="25"/>
          <p:cNvGrpSpPr/>
          <p:nvPr/>
        </p:nvGrpSpPr>
        <p:grpSpPr>
          <a:xfrm rot="0">
            <a:off x="672078" y="763722"/>
            <a:ext cx="7777015" cy="4188200"/>
            <a:chOff x="0" y="0"/>
            <a:chExt cx="10369354" cy="5584267"/>
          </a:xfrm>
        </p:grpSpPr>
        <p:sp>
          <p:nvSpPr>
            <p:cNvPr name="TextBox 26" id="26"/>
            <p:cNvSpPr txBox="true"/>
            <p:nvPr/>
          </p:nvSpPr>
          <p:spPr>
            <a:xfrm rot="0">
              <a:off x="0" y="-57150"/>
              <a:ext cx="8873207" cy="391520"/>
            </a:xfrm>
            <a:prstGeom prst="rect">
              <a:avLst/>
            </a:prstGeom>
          </p:spPr>
          <p:txBody>
            <a:bodyPr anchor="t" rtlCol="false" tIns="0" lIns="0" bIns="0" rIns="0">
              <a:spAutoFit/>
            </a:bodyPr>
            <a:lstStyle/>
            <a:p>
              <a:pPr algn="l" marL="363131" indent="-181565" lvl="1">
                <a:lnSpc>
                  <a:spcPts val="2354"/>
                </a:lnSpc>
                <a:spcBef>
                  <a:spcPct val="0"/>
                </a:spcBef>
                <a:buAutoNum type="arabicPeriod" startAt="1"/>
              </a:pPr>
              <a:r>
                <a:rPr lang="en-US" b="true" sz="1681">
                  <a:solidFill>
                    <a:srgbClr val="FFFFFF"/>
                  </a:solidFill>
                  <a:latin typeface="Poppins Bold"/>
                  <a:ea typeface="Poppins Bold"/>
                  <a:cs typeface="Poppins Bold"/>
                  <a:sym typeface="Poppins Bold"/>
                </a:rPr>
                <a:t>Technical Feasibility </a:t>
              </a:r>
            </a:p>
          </p:txBody>
        </p:sp>
        <p:sp>
          <p:nvSpPr>
            <p:cNvPr name="TextBox 27" id="27"/>
            <p:cNvSpPr txBox="true"/>
            <p:nvPr/>
          </p:nvSpPr>
          <p:spPr>
            <a:xfrm rot="0">
              <a:off x="0" y="495551"/>
              <a:ext cx="10369354" cy="5088716"/>
            </a:xfrm>
            <a:prstGeom prst="rect">
              <a:avLst/>
            </a:prstGeom>
          </p:spPr>
          <p:txBody>
            <a:bodyPr anchor="t" rtlCol="false" tIns="0" lIns="0" bIns="0" rIns="0">
              <a:spAutoFit/>
            </a:bodyPr>
            <a:lstStyle/>
            <a:p>
              <a:pPr algn="just" marL="259224" indent="-129612" lvl="1">
                <a:lnSpc>
                  <a:spcPts val="1680"/>
                </a:lnSpc>
                <a:buFont typeface="Arial"/>
                <a:buChar char="•"/>
              </a:pPr>
              <a:r>
                <a:rPr lang="en-US" b="true" sz="1200">
                  <a:solidFill>
                    <a:srgbClr val="FFFFFF"/>
                  </a:solidFill>
                  <a:latin typeface="Poppins Bold"/>
                  <a:ea typeface="Poppins Bold"/>
                  <a:cs typeface="Poppins Bold"/>
                  <a:sym typeface="Poppins Bold"/>
                </a:rPr>
                <a:t>Smartphone Connection: You can make the device smart by connecting it to your phone via Bluetooth or Wi-Fi. This way, it could block unimportant notifications but still allow important calls or messages. </a:t>
              </a:r>
            </a:p>
            <a:p>
              <a:pPr algn="just" marL="259224" indent="-129612" lvl="1">
                <a:lnSpc>
                  <a:spcPts val="1680"/>
                </a:lnSpc>
                <a:buFont typeface="Arial"/>
                <a:buChar char="•"/>
              </a:pPr>
              <a:r>
                <a:rPr lang="en-US" b="true" sz="1200">
                  <a:solidFill>
                    <a:srgbClr val="FFFFFF"/>
                  </a:solidFill>
                  <a:latin typeface="Poppins Bold"/>
                  <a:ea typeface="Poppins Bold"/>
                  <a:cs typeface="Poppins Bold"/>
                  <a:sym typeface="Poppins Bold"/>
                </a:rPr>
                <a:t>Challenges: Making the device work with both Android and iPhones can be tricky. Android is more flexible, but iPhones have stricter rules, so you’ll need expert developers. Which can be addressed by initial use in Android for India then Expanding to iPhone Compatibility for US and other countries which have more iPhone users </a:t>
              </a:r>
            </a:p>
            <a:p>
              <a:pPr algn="just" marL="259224" indent="-129612" lvl="1">
                <a:lnSpc>
                  <a:spcPts val="1680"/>
                </a:lnSpc>
                <a:buFont typeface="Arial"/>
                <a:buChar char="•"/>
              </a:pPr>
              <a:r>
                <a:rPr lang="en-US" b="true" sz="1200">
                  <a:solidFill>
                    <a:srgbClr val="FFFFFF"/>
                  </a:solidFill>
                  <a:latin typeface="Poppins Bold"/>
                  <a:ea typeface="Poppins Bold"/>
                  <a:cs typeface="Poppins Bold"/>
                  <a:sym typeface="Poppins Bold"/>
                </a:rPr>
                <a:t>Microcontroller: The core electronic system would need a microcontroller (such as Raspberry Pi Zero, ESP32, or similar) to manage operations like locking, timer control, and interfacing with the mobile phone app. These are affordable, power-efficient, and readily available.  </a:t>
              </a:r>
            </a:p>
            <a:p>
              <a:pPr algn="just" marL="259224" indent="-129612" lvl="1">
                <a:lnSpc>
                  <a:spcPts val="1680"/>
                </a:lnSpc>
                <a:buFont typeface="Arial"/>
                <a:buChar char="•"/>
              </a:pPr>
              <a:r>
                <a:rPr lang="en-US" b="true" sz="1200">
                  <a:solidFill>
                    <a:srgbClr val="FFFFFF"/>
                  </a:solidFill>
                  <a:latin typeface="Poppins Bold"/>
                  <a:ea typeface="Poppins Bold"/>
                  <a:cs typeface="Poppins Bold"/>
                  <a:sym typeface="Poppins Bold"/>
                </a:rPr>
                <a:t>Charging Inlet: USB or wireless charging components are well-established and can easily be integrated into the box. </a:t>
              </a:r>
            </a:p>
            <a:p>
              <a:pPr algn="just" marL="259224" indent="-129612" lvl="1">
                <a:lnSpc>
                  <a:spcPts val="1680"/>
                </a:lnSpc>
                <a:buFont typeface="Arial"/>
                <a:buChar char="•"/>
              </a:pPr>
              <a:r>
                <a:rPr lang="en-US" b="true" sz="1200">
                  <a:solidFill>
                    <a:srgbClr val="FFFFFF"/>
                  </a:solidFill>
                  <a:latin typeface="Poppins Bold"/>
                  <a:ea typeface="Poppins Bold"/>
                  <a:cs typeface="Poppins Bold"/>
                  <a:sym typeface="Poppins Bold"/>
                </a:rPr>
                <a:t>App Development: Creating an app to interface with the PSB would involve standard mobile development (Android/iOS) using popular frameworks (Flutter or React Native) for cross-platform support. AI components such as productivity suggestions can be integrated using AI tools like OpenAI’s GPT models or similar cloud-based AI services. However, AI functionalities will require ongoing maintenance and improvements.</a:t>
              </a:r>
            </a:p>
            <a:p>
              <a:pPr algn="just">
                <a:lnSpc>
                  <a:spcPts val="1680"/>
                </a:lnSpc>
              </a:pPr>
            </a:p>
          </p:txBody>
        </p:sp>
      </p:grpSp>
      <p:sp>
        <p:nvSpPr>
          <p:cNvPr name="TextBox 28" id="28"/>
          <p:cNvSpPr txBox="true"/>
          <p:nvPr/>
        </p:nvSpPr>
        <p:spPr>
          <a:xfrm rot="0">
            <a:off x="13793747" y="2665320"/>
            <a:ext cx="2666557" cy="380534"/>
          </a:xfrm>
          <a:prstGeom prst="rect">
            <a:avLst/>
          </a:prstGeom>
        </p:spPr>
        <p:txBody>
          <a:bodyPr anchor="t" rtlCol="false" tIns="0" lIns="0" bIns="0" rIns="0">
            <a:spAutoFit/>
          </a:bodyPr>
          <a:lstStyle/>
          <a:p>
            <a:pPr algn="l">
              <a:lnSpc>
                <a:spcPts val="3175"/>
              </a:lnSpc>
            </a:pPr>
            <a:r>
              <a:rPr lang="en-US" sz="2268">
                <a:solidFill>
                  <a:srgbClr val="FFFFFF"/>
                </a:solidFill>
                <a:latin typeface="Rosario"/>
                <a:ea typeface="Rosario"/>
                <a:cs typeface="Rosario"/>
                <a:sym typeface="Rosario"/>
              </a:rPr>
              <a:t>  </a:t>
            </a:r>
          </a:p>
        </p:txBody>
      </p:sp>
      <p:sp>
        <p:nvSpPr>
          <p:cNvPr name="TextBox 29" id="29"/>
          <p:cNvSpPr txBox="true"/>
          <p:nvPr/>
        </p:nvSpPr>
        <p:spPr>
          <a:xfrm rot="0">
            <a:off x="13848491" y="368495"/>
            <a:ext cx="3426934" cy="352425"/>
          </a:xfrm>
          <a:prstGeom prst="rect">
            <a:avLst/>
          </a:prstGeom>
        </p:spPr>
        <p:txBody>
          <a:bodyPr anchor="t" rtlCol="false" tIns="0" lIns="0" bIns="0" rIns="0">
            <a:spAutoFit/>
          </a:bodyPr>
          <a:lstStyle/>
          <a:p>
            <a:pPr algn="r">
              <a:lnSpc>
                <a:spcPts val="2875"/>
              </a:lnSpc>
            </a:pPr>
            <a:r>
              <a:rPr lang="en-US" sz="2395" b="true">
                <a:solidFill>
                  <a:srgbClr val="2F3B69"/>
                </a:solidFill>
                <a:latin typeface="Montserrat Medium"/>
                <a:ea typeface="Montserrat Medium"/>
                <a:cs typeface="Montserrat Medium"/>
                <a:sym typeface="Montserrat Medium"/>
              </a:rPr>
              <a:t>Physical Smart Box</a:t>
            </a:r>
          </a:p>
        </p:txBody>
      </p:sp>
      <p:grpSp>
        <p:nvGrpSpPr>
          <p:cNvPr name="Group 30" id="30"/>
          <p:cNvGrpSpPr/>
          <p:nvPr/>
        </p:nvGrpSpPr>
        <p:grpSpPr>
          <a:xfrm rot="0">
            <a:off x="9458466" y="1649318"/>
            <a:ext cx="7816959" cy="2832253"/>
            <a:chOff x="0" y="0"/>
            <a:chExt cx="10422613" cy="3776337"/>
          </a:xfrm>
        </p:grpSpPr>
        <p:sp>
          <p:nvSpPr>
            <p:cNvPr name="TextBox 31" id="31"/>
            <p:cNvSpPr txBox="true"/>
            <p:nvPr/>
          </p:nvSpPr>
          <p:spPr>
            <a:xfrm rot="0">
              <a:off x="0" y="-57150"/>
              <a:ext cx="8918782" cy="450467"/>
            </a:xfrm>
            <a:prstGeom prst="rect">
              <a:avLst/>
            </a:prstGeom>
          </p:spPr>
          <p:txBody>
            <a:bodyPr anchor="t" rtlCol="false" tIns="0" lIns="0" bIns="0" rIns="0">
              <a:spAutoFit/>
            </a:bodyPr>
            <a:lstStyle/>
            <a:p>
              <a:pPr algn="l">
                <a:lnSpc>
                  <a:spcPts val="2769"/>
                </a:lnSpc>
                <a:spcBef>
                  <a:spcPct val="0"/>
                </a:spcBef>
              </a:pPr>
              <a:r>
                <a:rPr lang="en-US" b="true" sz="1978">
                  <a:solidFill>
                    <a:srgbClr val="FFFFFF"/>
                  </a:solidFill>
                  <a:latin typeface="Poppins Bold"/>
                  <a:ea typeface="Poppins Bold"/>
                  <a:cs typeface="Poppins Bold"/>
                  <a:sym typeface="Poppins Bold"/>
                </a:rPr>
                <a:t>2. Market Feasibility </a:t>
              </a:r>
            </a:p>
          </p:txBody>
        </p:sp>
        <p:sp>
          <p:nvSpPr>
            <p:cNvPr name="TextBox 32" id="32"/>
            <p:cNvSpPr txBox="true"/>
            <p:nvPr/>
          </p:nvSpPr>
          <p:spPr>
            <a:xfrm rot="0">
              <a:off x="0" y="568901"/>
              <a:ext cx="10422613" cy="3207436"/>
            </a:xfrm>
            <a:prstGeom prst="rect">
              <a:avLst/>
            </a:prstGeom>
          </p:spPr>
          <p:txBody>
            <a:bodyPr anchor="t" rtlCol="false" tIns="0" lIns="0" bIns="0" rIns="0">
              <a:spAutoFit/>
            </a:bodyPr>
            <a:lstStyle/>
            <a:p>
              <a:pPr algn="just" marL="296828" indent="-148414" lvl="1">
                <a:lnSpc>
                  <a:spcPts val="1924"/>
                </a:lnSpc>
                <a:buFont typeface="Arial"/>
                <a:buChar char="•"/>
              </a:pPr>
              <a:r>
                <a:rPr lang="en-US" b="true" sz="1374">
                  <a:solidFill>
                    <a:srgbClr val="FFFFFF"/>
                  </a:solidFill>
                  <a:latin typeface="Poppins Bold"/>
                  <a:ea typeface="Poppins Bold"/>
                  <a:cs typeface="Poppins Bold"/>
                  <a:sym typeface="Poppins Bold"/>
                </a:rPr>
                <a:t>c Development Costs: </a:t>
              </a:r>
            </a:p>
            <a:p>
              <a:pPr algn="just" marL="593656" indent="-197885" lvl="2">
                <a:lnSpc>
                  <a:spcPts val="1924"/>
                </a:lnSpc>
                <a:buFont typeface="Arial"/>
                <a:buChar char="⚬"/>
              </a:pPr>
              <a:r>
                <a:rPr lang="en-US" b="true" sz="1374">
                  <a:solidFill>
                    <a:srgbClr val="FFFFFF"/>
                  </a:solidFill>
                  <a:latin typeface="Poppins Bold"/>
                  <a:ea typeface="Poppins Bold"/>
                  <a:cs typeface="Poppins Bold"/>
                  <a:sym typeface="Poppins Bold"/>
                </a:rPr>
                <a:t>Hardware: Designing and manufacturing the physical lock could be relatively inexpensive if it’s a simple mechanical lock, but costs will go up if you add smart features. </a:t>
              </a:r>
            </a:p>
            <a:p>
              <a:pPr algn="just" marL="593656" indent="-197885" lvl="2">
                <a:lnSpc>
                  <a:spcPts val="1924"/>
                </a:lnSpc>
                <a:buFont typeface="Arial"/>
                <a:buChar char="⚬"/>
              </a:pPr>
              <a:r>
                <a:rPr lang="en-US" b="true" sz="1374">
                  <a:solidFill>
                    <a:srgbClr val="FFFFFF"/>
                  </a:solidFill>
                  <a:latin typeface="Poppins Bold"/>
                  <a:ea typeface="Poppins Bold"/>
                  <a:cs typeface="Poppins Bold"/>
                  <a:sym typeface="Poppins Bold"/>
                </a:rPr>
                <a:t>Software: Developing an app to control the lock will cost money, especially if you need it to work on both Android and iPhones. </a:t>
              </a:r>
            </a:p>
            <a:p>
              <a:pPr algn="just" marL="296828" indent="-148414" lvl="1">
                <a:lnSpc>
                  <a:spcPts val="1924"/>
                </a:lnSpc>
                <a:buFont typeface="Arial"/>
                <a:buChar char="•"/>
              </a:pPr>
              <a:r>
                <a:rPr lang="en-US" b="true" sz="1374">
                  <a:solidFill>
                    <a:srgbClr val="FFFFFF"/>
                  </a:solidFill>
                  <a:latin typeface="Poppins Bold"/>
                  <a:ea typeface="Poppins Bold"/>
                  <a:cs typeface="Poppins Bold"/>
                  <a:sym typeface="Poppins Bold"/>
                </a:rPr>
                <a:t>Funding: You could raise money through crowdfunding (e.g., Kickstarter) or investors if the idea looks scalable. </a:t>
              </a:r>
            </a:p>
            <a:p>
              <a:pPr algn="just">
                <a:lnSpc>
                  <a:spcPts val="1924"/>
                </a:lnSpc>
              </a:pPr>
              <a:r>
                <a:rPr lang="en-US" sz="1374" b="true">
                  <a:solidFill>
                    <a:srgbClr val="FFFFFF"/>
                  </a:solidFill>
                  <a:latin typeface="Poppins Bold"/>
                  <a:ea typeface="Poppins Bold"/>
                  <a:cs typeface="Poppins Bold"/>
                  <a:sym typeface="Poppins Bold"/>
                </a:rPr>
                <a:t> </a:t>
              </a:r>
            </a:p>
            <a:p>
              <a:pPr algn="just">
                <a:lnSpc>
                  <a:spcPts val="1924"/>
                </a:lnSpc>
              </a:pPr>
            </a:p>
          </p:txBody>
        </p:sp>
      </p:grpSp>
      <p:grpSp>
        <p:nvGrpSpPr>
          <p:cNvPr name="Group 33" id="33"/>
          <p:cNvGrpSpPr/>
          <p:nvPr/>
        </p:nvGrpSpPr>
        <p:grpSpPr>
          <a:xfrm rot="0">
            <a:off x="9293173" y="6975934"/>
            <a:ext cx="7816959" cy="1867960"/>
            <a:chOff x="0" y="0"/>
            <a:chExt cx="10422613" cy="2490614"/>
          </a:xfrm>
        </p:grpSpPr>
        <p:sp>
          <p:nvSpPr>
            <p:cNvPr name="TextBox 34" id="34"/>
            <p:cNvSpPr txBox="true"/>
            <p:nvPr/>
          </p:nvSpPr>
          <p:spPr>
            <a:xfrm rot="0">
              <a:off x="0" y="-57150"/>
              <a:ext cx="8918782" cy="450467"/>
            </a:xfrm>
            <a:prstGeom prst="rect">
              <a:avLst/>
            </a:prstGeom>
          </p:spPr>
          <p:txBody>
            <a:bodyPr anchor="t" rtlCol="false" tIns="0" lIns="0" bIns="0" rIns="0">
              <a:spAutoFit/>
            </a:bodyPr>
            <a:lstStyle/>
            <a:p>
              <a:pPr algn="l">
                <a:lnSpc>
                  <a:spcPts val="2769"/>
                </a:lnSpc>
                <a:spcBef>
                  <a:spcPct val="0"/>
                </a:spcBef>
              </a:pPr>
              <a:r>
                <a:rPr lang="en-US" b="true" sz="1978">
                  <a:solidFill>
                    <a:srgbClr val="FFFFFF"/>
                  </a:solidFill>
                  <a:latin typeface="Poppins Bold"/>
                  <a:ea typeface="Poppins Bold"/>
                  <a:cs typeface="Poppins Bold"/>
                  <a:sym typeface="Poppins Bold"/>
                </a:rPr>
                <a:t>4. Operational Feasibility</a:t>
              </a:r>
            </a:p>
          </p:txBody>
        </p:sp>
        <p:sp>
          <p:nvSpPr>
            <p:cNvPr name="TextBox 35" id="35"/>
            <p:cNvSpPr txBox="true"/>
            <p:nvPr/>
          </p:nvSpPr>
          <p:spPr>
            <a:xfrm rot="0">
              <a:off x="0" y="568901"/>
              <a:ext cx="10422613" cy="1921713"/>
            </a:xfrm>
            <a:prstGeom prst="rect">
              <a:avLst/>
            </a:prstGeom>
          </p:spPr>
          <p:txBody>
            <a:bodyPr anchor="t" rtlCol="false" tIns="0" lIns="0" bIns="0" rIns="0">
              <a:spAutoFit/>
            </a:bodyPr>
            <a:lstStyle/>
            <a:p>
              <a:pPr algn="just" marL="296828" indent="-148414" lvl="1">
                <a:lnSpc>
                  <a:spcPts val="1924"/>
                </a:lnSpc>
                <a:buFont typeface="Arial"/>
                <a:buChar char="•"/>
              </a:pPr>
              <a:r>
                <a:rPr lang="en-US" b="true" sz="1374">
                  <a:solidFill>
                    <a:srgbClr val="FFFFFF"/>
                  </a:solidFill>
                  <a:latin typeface="Poppins Bold"/>
                  <a:ea typeface="Poppins Bold"/>
                  <a:cs typeface="Poppins Bold"/>
                  <a:sym typeface="Poppins Bold"/>
                </a:rPr>
                <a:t>Manufacturing: There are plenty of companies that can help you build the device once you design it. You just need to make sure it’s durable and works reliably. </a:t>
              </a:r>
            </a:p>
            <a:p>
              <a:pPr algn="just" marL="296828" indent="-148414" lvl="1">
                <a:lnSpc>
                  <a:spcPts val="1924"/>
                </a:lnSpc>
                <a:buFont typeface="Arial"/>
                <a:buChar char="•"/>
              </a:pPr>
              <a:r>
                <a:rPr lang="en-US" b="true" sz="1374">
                  <a:solidFill>
                    <a:srgbClr val="FFFFFF"/>
                  </a:solidFill>
                  <a:latin typeface="Poppins Bold"/>
                  <a:ea typeface="Poppins Bold"/>
                  <a:cs typeface="Poppins Bold"/>
                  <a:sym typeface="Poppins Bold"/>
                </a:rPr>
                <a:t>Distribution: You can sell it online through platforms like Amazon or through your own website. Partnering with productivity or wellness communities could help get more attention. </a:t>
              </a:r>
            </a:p>
            <a:p>
              <a:pPr algn="just">
                <a:lnSpc>
                  <a:spcPts val="1924"/>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E0F54"/>
        </a:solidFill>
      </p:bgPr>
    </p:bg>
    <p:spTree>
      <p:nvGrpSpPr>
        <p:cNvPr id="1" name=""/>
        <p:cNvGrpSpPr/>
        <p:nvPr/>
      </p:nvGrpSpPr>
      <p:grpSpPr>
        <a:xfrm>
          <a:off x="0" y="0"/>
          <a:ext cx="0" cy="0"/>
          <a:chOff x="0" y="0"/>
          <a:chExt cx="0" cy="0"/>
        </a:xfrm>
      </p:grpSpPr>
      <p:grpSp>
        <p:nvGrpSpPr>
          <p:cNvPr name="Group 2" id="2"/>
          <p:cNvGrpSpPr/>
          <p:nvPr/>
        </p:nvGrpSpPr>
        <p:grpSpPr>
          <a:xfrm rot="0">
            <a:off x="5990687" y="1791415"/>
            <a:ext cx="5906269" cy="6226677"/>
            <a:chOff x="0" y="0"/>
            <a:chExt cx="7875026" cy="8302236"/>
          </a:xfrm>
        </p:grpSpPr>
        <p:sp>
          <p:nvSpPr>
            <p:cNvPr name="Freeform 3" id="3"/>
            <p:cNvSpPr/>
            <p:nvPr/>
          </p:nvSpPr>
          <p:spPr>
            <a:xfrm flipH="false" flipV="false" rot="-10800000">
              <a:off x="0" y="424583"/>
              <a:ext cx="5504510" cy="7877652"/>
            </a:xfrm>
            <a:custGeom>
              <a:avLst/>
              <a:gdLst/>
              <a:ahLst/>
              <a:cxnLst/>
              <a:rect r="r" b="b" t="t" l="l"/>
              <a:pathLst>
                <a:path h="7877652" w="5504510">
                  <a:moveTo>
                    <a:pt x="0" y="0"/>
                  </a:moveTo>
                  <a:lnTo>
                    <a:pt x="5504510" y="0"/>
                  </a:lnTo>
                  <a:lnTo>
                    <a:pt x="5504510" y="7877653"/>
                  </a:lnTo>
                  <a:lnTo>
                    <a:pt x="0" y="78776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2370516" y="424583"/>
              <a:ext cx="5504510" cy="7877652"/>
            </a:xfrm>
            <a:custGeom>
              <a:avLst/>
              <a:gdLst/>
              <a:ahLst/>
              <a:cxnLst/>
              <a:rect r="r" b="b" t="t" l="l"/>
              <a:pathLst>
                <a:path h="7877652" w="5504510">
                  <a:moveTo>
                    <a:pt x="5504510" y="0"/>
                  </a:moveTo>
                  <a:lnTo>
                    <a:pt x="0" y="0"/>
                  </a:lnTo>
                  <a:lnTo>
                    <a:pt x="0" y="7877653"/>
                  </a:lnTo>
                  <a:lnTo>
                    <a:pt x="5504510" y="7877653"/>
                  </a:lnTo>
                  <a:lnTo>
                    <a:pt x="550451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7974226">
              <a:off x="4671152" y="465834"/>
              <a:ext cx="1555512" cy="2455709"/>
              <a:chOff x="0" y="0"/>
              <a:chExt cx="298953" cy="471961"/>
            </a:xfrm>
          </p:grpSpPr>
          <p:sp>
            <p:nvSpPr>
              <p:cNvPr name="Freeform 6" id="6"/>
              <p:cNvSpPr/>
              <p:nvPr/>
            </p:nvSpPr>
            <p:spPr>
              <a:xfrm flipH="false" flipV="false" rot="0">
                <a:off x="0" y="0"/>
                <a:ext cx="298953" cy="471961"/>
              </a:xfrm>
              <a:custGeom>
                <a:avLst/>
                <a:gdLst/>
                <a:ahLst/>
                <a:cxnLst/>
                <a:rect r="r" b="b" t="t" l="l"/>
                <a:pathLst>
                  <a:path h="471961" w="298953">
                    <a:moveTo>
                      <a:pt x="0" y="0"/>
                    </a:moveTo>
                    <a:lnTo>
                      <a:pt x="298953" y="0"/>
                    </a:lnTo>
                    <a:lnTo>
                      <a:pt x="298953" y="471961"/>
                    </a:lnTo>
                    <a:lnTo>
                      <a:pt x="0" y="471961"/>
                    </a:lnTo>
                    <a:close/>
                  </a:path>
                </a:pathLst>
              </a:custGeom>
              <a:solidFill>
                <a:srgbClr val="0E0F54"/>
              </a:solidFill>
            </p:spPr>
          </p:sp>
          <p:sp>
            <p:nvSpPr>
              <p:cNvPr name="TextBox 7" id="7"/>
              <p:cNvSpPr txBox="true"/>
              <p:nvPr/>
            </p:nvSpPr>
            <p:spPr>
              <a:xfrm>
                <a:off x="0" y="-57150"/>
                <a:ext cx="298953" cy="529111"/>
              </a:xfrm>
              <a:prstGeom prst="rect">
                <a:avLst/>
              </a:prstGeom>
            </p:spPr>
            <p:txBody>
              <a:bodyPr anchor="ctr" rtlCol="false" tIns="52212" lIns="52212" bIns="52212" rIns="52212"/>
              <a:lstStyle/>
              <a:p>
                <a:pPr algn="ctr">
                  <a:lnSpc>
                    <a:spcPts val="3359"/>
                  </a:lnSpc>
                </a:pPr>
              </a:p>
            </p:txBody>
          </p:sp>
        </p:grpSp>
        <p:grpSp>
          <p:nvGrpSpPr>
            <p:cNvPr name="Group 8" id="8"/>
            <p:cNvGrpSpPr/>
            <p:nvPr/>
          </p:nvGrpSpPr>
          <p:grpSpPr>
            <a:xfrm rot="10468371">
              <a:off x="2517437" y="69203"/>
              <a:ext cx="1555512" cy="2455709"/>
              <a:chOff x="0" y="0"/>
              <a:chExt cx="298953" cy="471961"/>
            </a:xfrm>
          </p:grpSpPr>
          <p:sp>
            <p:nvSpPr>
              <p:cNvPr name="Freeform 9" id="9"/>
              <p:cNvSpPr/>
              <p:nvPr/>
            </p:nvSpPr>
            <p:spPr>
              <a:xfrm flipH="false" flipV="false" rot="0">
                <a:off x="0" y="0"/>
                <a:ext cx="298953" cy="471961"/>
              </a:xfrm>
              <a:custGeom>
                <a:avLst/>
                <a:gdLst/>
                <a:ahLst/>
                <a:cxnLst/>
                <a:rect r="r" b="b" t="t" l="l"/>
                <a:pathLst>
                  <a:path h="471961" w="298953">
                    <a:moveTo>
                      <a:pt x="0" y="0"/>
                    </a:moveTo>
                    <a:lnTo>
                      <a:pt x="298953" y="0"/>
                    </a:lnTo>
                    <a:lnTo>
                      <a:pt x="298953" y="471961"/>
                    </a:lnTo>
                    <a:lnTo>
                      <a:pt x="0" y="471961"/>
                    </a:lnTo>
                    <a:close/>
                  </a:path>
                </a:pathLst>
              </a:custGeom>
              <a:solidFill>
                <a:srgbClr val="0E0F54"/>
              </a:solidFill>
            </p:spPr>
          </p:sp>
          <p:sp>
            <p:nvSpPr>
              <p:cNvPr name="TextBox 10" id="10"/>
              <p:cNvSpPr txBox="true"/>
              <p:nvPr/>
            </p:nvSpPr>
            <p:spPr>
              <a:xfrm>
                <a:off x="0" y="-57150"/>
                <a:ext cx="298953" cy="529111"/>
              </a:xfrm>
              <a:prstGeom prst="rect">
                <a:avLst/>
              </a:prstGeom>
            </p:spPr>
            <p:txBody>
              <a:bodyPr anchor="ctr" rtlCol="false" tIns="52212" lIns="52212" bIns="52212" rIns="52212"/>
              <a:lstStyle/>
              <a:p>
                <a:pPr algn="ctr">
                  <a:lnSpc>
                    <a:spcPts val="3359"/>
                  </a:lnSpc>
                </a:pPr>
              </a:p>
            </p:txBody>
          </p:sp>
        </p:grpSp>
        <p:grpSp>
          <p:nvGrpSpPr>
            <p:cNvPr name="Group 11" id="11"/>
            <p:cNvGrpSpPr/>
            <p:nvPr/>
          </p:nvGrpSpPr>
          <p:grpSpPr>
            <a:xfrm rot="-10216402">
              <a:off x="3822790" y="187643"/>
              <a:ext cx="1555512" cy="2455709"/>
              <a:chOff x="0" y="0"/>
              <a:chExt cx="298953" cy="471961"/>
            </a:xfrm>
          </p:grpSpPr>
          <p:sp>
            <p:nvSpPr>
              <p:cNvPr name="Freeform 12" id="12"/>
              <p:cNvSpPr/>
              <p:nvPr/>
            </p:nvSpPr>
            <p:spPr>
              <a:xfrm flipH="false" flipV="false" rot="0">
                <a:off x="0" y="0"/>
                <a:ext cx="298953" cy="471961"/>
              </a:xfrm>
              <a:custGeom>
                <a:avLst/>
                <a:gdLst/>
                <a:ahLst/>
                <a:cxnLst/>
                <a:rect r="r" b="b" t="t" l="l"/>
                <a:pathLst>
                  <a:path h="471961" w="298953">
                    <a:moveTo>
                      <a:pt x="0" y="0"/>
                    </a:moveTo>
                    <a:lnTo>
                      <a:pt x="298953" y="0"/>
                    </a:lnTo>
                    <a:lnTo>
                      <a:pt x="298953" y="471961"/>
                    </a:lnTo>
                    <a:lnTo>
                      <a:pt x="0" y="471961"/>
                    </a:lnTo>
                    <a:close/>
                  </a:path>
                </a:pathLst>
              </a:custGeom>
              <a:solidFill>
                <a:srgbClr val="0E0F54"/>
              </a:solidFill>
            </p:spPr>
          </p:sp>
          <p:sp>
            <p:nvSpPr>
              <p:cNvPr name="TextBox 13" id="13"/>
              <p:cNvSpPr txBox="true"/>
              <p:nvPr/>
            </p:nvSpPr>
            <p:spPr>
              <a:xfrm>
                <a:off x="0" y="-57150"/>
                <a:ext cx="298953" cy="529111"/>
              </a:xfrm>
              <a:prstGeom prst="rect">
                <a:avLst/>
              </a:prstGeom>
            </p:spPr>
            <p:txBody>
              <a:bodyPr anchor="ctr" rtlCol="false" tIns="52212" lIns="52212" bIns="52212" rIns="52212"/>
              <a:lstStyle/>
              <a:p>
                <a:pPr algn="ctr">
                  <a:lnSpc>
                    <a:spcPts val="3359"/>
                  </a:lnSpc>
                </a:pPr>
              </a:p>
            </p:txBody>
          </p:sp>
        </p:grpSp>
        <p:grpSp>
          <p:nvGrpSpPr>
            <p:cNvPr name="Group 14" id="14"/>
            <p:cNvGrpSpPr/>
            <p:nvPr/>
          </p:nvGrpSpPr>
          <p:grpSpPr>
            <a:xfrm rot="8226195">
              <a:off x="1625033" y="483151"/>
              <a:ext cx="1555512" cy="2455709"/>
              <a:chOff x="0" y="0"/>
              <a:chExt cx="298953" cy="471961"/>
            </a:xfrm>
          </p:grpSpPr>
          <p:sp>
            <p:nvSpPr>
              <p:cNvPr name="Freeform 15" id="15"/>
              <p:cNvSpPr/>
              <p:nvPr/>
            </p:nvSpPr>
            <p:spPr>
              <a:xfrm flipH="false" flipV="false" rot="0">
                <a:off x="0" y="0"/>
                <a:ext cx="298953" cy="471961"/>
              </a:xfrm>
              <a:custGeom>
                <a:avLst/>
                <a:gdLst/>
                <a:ahLst/>
                <a:cxnLst/>
                <a:rect r="r" b="b" t="t" l="l"/>
                <a:pathLst>
                  <a:path h="471961" w="298953">
                    <a:moveTo>
                      <a:pt x="0" y="0"/>
                    </a:moveTo>
                    <a:lnTo>
                      <a:pt x="298953" y="0"/>
                    </a:lnTo>
                    <a:lnTo>
                      <a:pt x="298953" y="471961"/>
                    </a:lnTo>
                    <a:lnTo>
                      <a:pt x="0" y="471961"/>
                    </a:lnTo>
                    <a:close/>
                  </a:path>
                </a:pathLst>
              </a:custGeom>
              <a:solidFill>
                <a:srgbClr val="0E0F54"/>
              </a:solidFill>
            </p:spPr>
          </p:sp>
          <p:sp>
            <p:nvSpPr>
              <p:cNvPr name="TextBox 16" id="16"/>
              <p:cNvSpPr txBox="true"/>
              <p:nvPr/>
            </p:nvSpPr>
            <p:spPr>
              <a:xfrm>
                <a:off x="0" y="-57150"/>
                <a:ext cx="298953" cy="529111"/>
              </a:xfrm>
              <a:prstGeom prst="rect">
                <a:avLst/>
              </a:prstGeom>
            </p:spPr>
            <p:txBody>
              <a:bodyPr anchor="ctr" rtlCol="false" tIns="52212" lIns="52212" bIns="52212" rIns="52212"/>
              <a:lstStyle/>
              <a:p>
                <a:pPr algn="ctr">
                  <a:lnSpc>
                    <a:spcPts val="3359"/>
                  </a:lnSpc>
                </a:pPr>
              </a:p>
            </p:txBody>
          </p:sp>
        </p:grpSp>
      </p:grpSp>
      <p:sp>
        <p:nvSpPr>
          <p:cNvPr name="Freeform 17" id="17"/>
          <p:cNvSpPr/>
          <p:nvPr/>
        </p:nvSpPr>
        <p:spPr>
          <a:xfrm flipH="false" flipV="false" rot="0">
            <a:off x="8263845" y="4430466"/>
            <a:ext cx="1517094" cy="1426069"/>
          </a:xfrm>
          <a:custGeom>
            <a:avLst/>
            <a:gdLst/>
            <a:ahLst/>
            <a:cxnLst/>
            <a:rect r="r" b="b" t="t" l="l"/>
            <a:pathLst>
              <a:path h="1426069" w="1517094">
                <a:moveTo>
                  <a:pt x="0" y="0"/>
                </a:moveTo>
                <a:lnTo>
                  <a:pt x="1517095" y="0"/>
                </a:lnTo>
                <a:lnTo>
                  <a:pt x="1517095" y="1426068"/>
                </a:lnTo>
                <a:lnTo>
                  <a:pt x="0" y="1426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8" id="18"/>
          <p:cNvSpPr/>
          <p:nvPr/>
        </p:nvSpPr>
        <p:spPr>
          <a:xfrm flipH="false" flipV="false" rot="0">
            <a:off x="6348203" y="5426312"/>
            <a:ext cx="1084026" cy="860445"/>
          </a:xfrm>
          <a:custGeom>
            <a:avLst/>
            <a:gdLst/>
            <a:ahLst/>
            <a:cxnLst/>
            <a:rect r="r" b="b" t="t" l="l"/>
            <a:pathLst>
              <a:path h="860445" w="1084026">
                <a:moveTo>
                  <a:pt x="0" y="0"/>
                </a:moveTo>
                <a:lnTo>
                  <a:pt x="1084026" y="0"/>
                </a:lnTo>
                <a:lnTo>
                  <a:pt x="1084026" y="860445"/>
                </a:lnTo>
                <a:lnTo>
                  <a:pt x="0" y="8604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6433144" y="3740917"/>
            <a:ext cx="914143" cy="914143"/>
          </a:xfrm>
          <a:custGeom>
            <a:avLst/>
            <a:gdLst/>
            <a:ahLst/>
            <a:cxnLst/>
            <a:rect r="r" b="b" t="t" l="l"/>
            <a:pathLst>
              <a:path h="914143" w="914143">
                <a:moveTo>
                  <a:pt x="0" y="0"/>
                </a:moveTo>
                <a:lnTo>
                  <a:pt x="914143" y="0"/>
                </a:lnTo>
                <a:lnTo>
                  <a:pt x="914143" y="914143"/>
                </a:lnTo>
                <a:lnTo>
                  <a:pt x="0" y="9141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10695340" y="3846704"/>
            <a:ext cx="863113" cy="783275"/>
          </a:xfrm>
          <a:custGeom>
            <a:avLst/>
            <a:gdLst/>
            <a:ahLst/>
            <a:cxnLst/>
            <a:rect r="r" b="b" t="t" l="l"/>
            <a:pathLst>
              <a:path h="783275" w="863113">
                <a:moveTo>
                  <a:pt x="0" y="0"/>
                </a:moveTo>
                <a:lnTo>
                  <a:pt x="863113" y="0"/>
                </a:lnTo>
                <a:lnTo>
                  <a:pt x="863113" y="783276"/>
                </a:lnTo>
                <a:lnTo>
                  <a:pt x="0" y="7832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1" id="21"/>
          <p:cNvSpPr/>
          <p:nvPr/>
        </p:nvSpPr>
        <p:spPr>
          <a:xfrm flipH="false" flipV="false" rot="0">
            <a:off x="7700458" y="6616711"/>
            <a:ext cx="726553" cy="937488"/>
          </a:xfrm>
          <a:custGeom>
            <a:avLst/>
            <a:gdLst/>
            <a:ahLst/>
            <a:cxnLst/>
            <a:rect r="r" b="b" t="t" l="l"/>
            <a:pathLst>
              <a:path h="937488" w="726553">
                <a:moveTo>
                  <a:pt x="0" y="0"/>
                </a:moveTo>
                <a:lnTo>
                  <a:pt x="726553" y="0"/>
                </a:lnTo>
                <a:lnTo>
                  <a:pt x="726553" y="937487"/>
                </a:lnTo>
                <a:lnTo>
                  <a:pt x="0" y="93748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2" id="22"/>
          <p:cNvSpPr/>
          <p:nvPr/>
        </p:nvSpPr>
        <p:spPr>
          <a:xfrm flipH="false" flipV="false" rot="0">
            <a:off x="10609615" y="5499738"/>
            <a:ext cx="766556" cy="713594"/>
          </a:xfrm>
          <a:custGeom>
            <a:avLst/>
            <a:gdLst/>
            <a:ahLst/>
            <a:cxnLst/>
            <a:rect r="r" b="b" t="t" l="l"/>
            <a:pathLst>
              <a:path h="713594" w="766556">
                <a:moveTo>
                  <a:pt x="0" y="0"/>
                </a:moveTo>
                <a:lnTo>
                  <a:pt x="766555" y="0"/>
                </a:lnTo>
                <a:lnTo>
                  <a:pt x="766555" y="713593"/>
                </a:lnTo>
                <a:lnTo>
                  <a:pt x="0" y="71359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3" id="23"/>
          <p:cNvSpPr/>
          <p:nvPr/>
        </p:nvSpPr>
        <p:spPr>
          <a:xfrm flipH="false" flipV="false" rot="0">
            <a:off x="9315135" y="6640055"/>
            <a:ext cx="931611" cy="914143"/>
          </a:xfrm>
          <a:custGeom>
            <a:avLst/>
            <a:gdLst/>
            <a:ahLst/>
            <a:cxnLst/>
            <a:rect r="r" b="b" t="t" l="l"/>
            <a:pathLst>
              <a:path h="914143" w="931611">
                <a:moveTo>
                  <a:pt x="0" y="0"/>
                </a:moveTo>
                <a:lnTo>
                  <a:pt x="931610" y="0"/>
                </a:lnTo>
                <a:lnTo>
                  <a:pt x="931610" y="914143"/>
                </a:lnTo>
                <a:lnTo>
                  <a:pt x="0" y="91414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4" id="24"/>
          <p:cNvSpPr txBox="true"/>
          <p:nvPr/>
        </p:nvSpPr>
        <p:spPr>
          <a:xfrm rot="0">
            <a:off x="1028700" y="2335014"/>
            <a:ext cx="4487886" cy="424815"/>
          </a:xfrm>
          <a:prstGeom prst="rect">
            <a:avLst/>
          </a:prstGeom>
        </p:spPr>
        <p:txBody>
          <a:bodyPr anchor="t" rtlCol="false" tIns="0" lIns="0" bIns="0" rIns="0">
            <a:spAutoFit/>
          </a:bodyPr>
          <a:lstStyle/>
          <a:p>
            <a:pPr algn="r">
              <a:lnSpc>
                <a:spcPts val="3359"/>
              </a:lnSpc>
            </a:pPr>
            <a:r>
              <a:rPr lang="en-US" b="true" sz="2400">
                <a:solidFill>
                  <a:srgbClr val="FDFDFD"/>
                </a:solidFill>
                <a:latin typeface="Poppins Semi-Bold"/>
                <a:ea typeface="Poppins Semi-Bold"/>
                <a:cs typeface="Poppins Semi-Bold"/>
                <a:sym typeface="Poppins Semi-Bold"/>
              </a:rPr>
              <a:t>Dimensions and Design</a:t>
            </a:r>
          </a:p>
        </p:txBody>
      </p:sp>
      <p:sp>
        <p:nvSpPr>
          <p:cNvPr name="TextBox 25" id="25"/>
          <p:cNvSpPr txBox="true"/>
          <p:nvPr/>
        </p:nvSpPr>
        <p:spPr>
          <a:xfrm rot="0">
            <a:off x="1278902" y="2990724"/>
            <a:ext cx="4237684" cy="1664335"/>
          </a:xfrm>
          <a:prstGeom prst="rect">
            <a:avLst/>
          </a:prstGeom>
        </p:spPr>
        <p:txBody>
          <a:bodyPr anchor="t" rtlCol="false" tIns="0" lIns="0" bIns="0" rIns="0">
            <a:spAutoFit/>
          </a:bodyPr>
          <a:lstStyle/>
          <a:p>
            <a:pPr algn="r">
              <a:lnSpc>
                <a:spcPts val="2239"/>
              </a:lnSpc>
            </a:pPr>
            <a:r>
              <a:rPr lang="en-US" sz="1599" b="true">
                <a:solidFill>
                  <a:srgbClr val="FDFDFD"/>
                </a:solidFill>
                <a:latin typeface="Poppins Medium"/>
                <a:ea typeface="Poppins Medium"/>
                <a:cs typeface="Poppins Medium"/>
                <a:sym typeface="Poppins Medium"/>
              </a:rPr>
              <a:t>Dimensions (7.5*4.5*1.2 inches), Space for Components like the speaker, microphone, lock, and charging inlet. Careful planning is needed to ensure efficient use of this space. </a:t>
            </a:r>
          </a:p>
          <a:p>
            <a:pPr algn="r" marL="0" indent="0" lvl="0">
              <a:lnSpc>
                <a:spcPts val="2239"/>
              </a:lnSpc>
              <a:spcBef>
                <a:spcPct val="0"/>
              </a:spcBef>
            </a:pPr>
          </a:p>
        </p:txBody>
      </p:sp>
      <p:sp>
        <p:nvSpPr>
          <p:cNvPr name="TextBox 26" id="26"/>
          <p:cNvSpPr txBox="true"/>
          <p:nvPr/>
        </p:nvSpPr>
        <p:spPr>
          <a:xfrm rot="0">
            <a:off x="2376282" y="5317859"/>
            <a:ext cx="3140305" cy="424815"/>
          </a:xfrm>
          <a:prstGeom prst="rect">
            <a:avLst/>
          </a:prstGeom>
        </p:spPr>
        <p:txBody>
          <a:bodyPr anchor="t" rtlCol="false" tIns="0" lIns="0" bIns="0" rIns="0">
            <a:spAutoFit/>
          </a:bodyPr>
          <a:lstStyle/>
          <a:p>
            <a:pPr algn="r">
              <a:lnSpc>
                <a:spcPts val="3359"/>
              </a:lnSpc>
            </a:pPr>
            <a:r>
              <a:rPr lang="en-US" b="true" sz="2400">
                <a:solidFill>
                  <a:srgbClr val="FDFDFD"/>
                </a:solidFill>
                <a:latin typeface="Poppins Semi-Bold"/>
                <a:ea typeface="Poppins Semi-Bold"/>
                <a:cs typeface="Poppins Semi-Bold"/>
                <a:sym typeface="Poppins Semi-Bold"/>
              </a:rPr>
              <a:t>Components</a:t>
            </a:r>
          </a:p>
        </p:txBody>
      </p:sp>
      <p:sp>
        <p:nvSpPr>
          <p:cNvPr name="TextBox 27" id="27"/>
          <p:cNvSpPr txBox="true"/>
          <p:nvPr/>
        </p:nvSpPr>
        <p:spPr>
          <a:xfrm rot="0">
            <a:off x="1278902" y="5973569"/>
            <a:ext cx="4237684" cy="1111885"/>
          </a:xfrm>
          <a:prstGeom prst="rect">
            <a:avLst/>
          </a:prstGeom>
        </p:spPr>
        <p:txBody>
          <a:bodyPr anchor="t" rtlCol="false" tIns="0" lIns="0" bIns="0" rIns="0">
            <a:spAutoFit/>
          </a:bodyPr>
          <a:lstStyle/>
          <a:p>
            <a:pPr algn="r" marL="0" indent="0" lvl="0">
              <a:lnSpc>
                <a:spcPts val="2239"/>
              </a:lnSpc>
              <a:spcBef>
                <a:spcPct val="0"/>
              </a:spcBef>
            </a:pPr>
            <a:r>
              <a:rPr lang="en-US" b="true" sz="1599">
                <a:solidFill>
                  <a:srgbClr val="FDFDFD"/>
                </a:solidFill>
                <a:latin typeface="Poppins Medium"/>
                <a:ea typeface="Poppins Medium"/>
                <a:cs typeface="Poppins Medium"/>
                <a:sym typeface="Poppins Medium"/>
              </a:rPr>
              <a:t>Speaker and Microphone for Emergency Calls,  Touchscreen and App Icons, Timer with Manual Adjustments,  Mobile Charging Inlet</a:t>
            </a:r>
          </a:p>
        </p:txBody>
      </p:sp>
      <p:sp>
        <p:nvSpPr>
          <p:cNvPr name="TextBox 28" id="28"/>
          <p:cNvSpPr txBox="true"/>
          <p:nvPr/>
        </p:nvSpPr>
        <p:spPr>
          <a:xfrm rot="0">
            <a:off x="3960389" y="7951417"/>
            <a:ext cx="3140305" cy="424815"/>
          </a:xfrm>
          <a:prstGeom prst="rect">
            <a:avLst/>
          </a:prstGeom>
        </p:spPr>
        <p:txBody>
          <a:bodyPr anchor="t" rtlCol="false" tIns="0" lIns="0" bIns="0" rIns="0">
            <a:spAutoFit/>
          </a:bodyPr>
          <a:lstStyle/>
          <a:p>
            <a:pPr algn="r">
              <a:lnSpc>
                <a:spcPts val="3359"/>
              </a:lnSpc>
            </a:pPr>
            <a:r>
              <a:rPr lang="en-US" b="true" sz="2400">
                <a:solidFill>
                  <a:srgbClr val="FDFDFD"/>
                </a:solidFill>
                <a:latin typeface="Poppins Semi-Bold"/>
                <a:ea typeface="Poppins Semi-Bold"/>
                <a:cs typeface="Poppins Semi-Bold"/>
                <a:sym typeface="Poppins Semi-Bold"/>
              </a:rPr>
              <a:t>Locking Mechanism</a:t>
            </a:r>
          </a:p>
        </p:txBody>
      </p:sp>
      <p:sp>
        <p:nvSpPr>
          <p:cNvPr name="TextBox 29" id="29"/>
          <p:cNvSpPr txBox="true"/>
          <p:nvPr/>
        </p:nvSpPr>
        <p:spPr>
          <a:xfrm rot="0">
            <a:off x="3495814" y="8607127"/>
            <a:ext cx="3604880" cy="835660"/>
          </a:xfrm>
          <a:prstGeom prst="rect">
            <a:avLst/>
          </a:prstGeom>
        </p:spPr>
        <p:txBody>
          <a:bodyPr anchor="t" rtlCol="false" tIns="0" lIns="0" bIns="0" rIns="0">
            <a:spAutoFit/>
          </a:bodyPr>
          <a:lstStyle/>
          <a:p>
            <a:pPr algn="r" marL="0" indent="0" lvl="0">
              <a:lnSpc>
                <a:spcPts val="2239"/>
              </a:lnSpc>
              <a:spcBef>
                <a:spcPct val="0"/>
              </a:spcBef>
            </a:pPr>
            <a:r>
              <a:rPr lang="en-US" b="true" sz="1599">
                <a:solidFill>
                  <a:srgbClr val="FDFDFD"/>
                </a:solidFill>
                <a:latin typeface="Poppins Medium"/>
                <a:ea typeface="Poppins Medium"/>
                <a:cs typeface="Poppins Medium"/>
                <a:sym typeface="Poppins Medium"/>
              </a:rPr>
              <a:t> An electronic locking mechanism using a solenoid lock is feasible and relatively inexpensive. </a:t>
            </a:r>
          </a:p>
        </p:txBody>
      </p:sp>
      <p:sp>
        <p:nvSpPr>
          <p:cNvPr name="TextBox 30" id="30"/>
          <p:cNvSpPr txBox="true"/>
          <p:nvPr/>
        </p:nvSpPr>
        <p:spPr>
          <a:xfrm rot="0">
            <a:off x="10508650" y="7951417"/>
            <a:ext cx="3538512" cy="424815"/>
          </a:xfrm>
          <a:prstGeom prst="rect">
            <a:avLst/>
          </a:prstGeom>
        </p:spPr>
        <p:txBody>
          <a:bodyPr anchor="t" rtlCol="false" tIns="0" lIns="0" bIns="0" rIns="0">
            <a:spAutoFit/>
          </a:bodyPr>
          <a:lstStyle/>
          <a:p>
            <a:pPr algn="l">
              <a:lnSpc>
                <a:spcPts val="3359"/>
              </a:lnSpc>
            </a:pPr>
            <a:r>
              <a:rPr lang="en-US" sz="2400" b="true">
                <a:solidFill>
                  <a:srgbClr val="FDFDFD"/>
                </a:solidFill>
                <a:latin typeface="Poppins Semi-Bold"/>
                <a:ea typeface="Poppins Semi-Bold"/>
                <a:cs typeface="Poppins Semi-Bold"/>
                <a:sym typeface="Poppins Semi-Bold"/>
              </a:rPr>
              <a:t>App Interface</a:t>
            </a:r>
          </a:p>
        </p:txBody>
      </p:sp>
      <p:sp>
        <p:nvSpPr>
          <p:cNvPr name="TextBox 31" id="31"/>
          <p:cNvSpPr txBox="true"/>
          <p:nvPr/>
        </p:nvSpPr>
        <p:spPr>
          <a:xfrm rot="0">
            <a:off x="10508650" y="8607127"/>
            <a:ext cx="3538512" cy="835660"/>
          </a:xfrm>
          <a:prstGeom prst="rect">
            <a:avLst/>
          </a:prstGeom>
        </p:spPr>
        <p:txBody>
          <a:bodyPr anchor="t" rtlCol="false" tIns="0" lIns="0" bIns="0" rIns="0">
            <a:spAutoFit/>
          </a:bodyPr>
          <a:lstStyle/>
          <a:p>
            <a:pPr algn="l" marL="0" indent="0" lvl="0">
              <a:lnSpc>
                <a:spcPts val="2239"/>
              </a:lnSpc>
              <a:spcBef>
                <a:spcPct val="0"/>
              </a:spcBef>
            </a:pPr>
            <a:r>
              <a:rPr lang="en-US" b="true" sz="1599">
                <a:solidFill>
                  <a:srgbClr val="FDFDFD"/>
                </a:solidFill>
                <a:latin typeface="Poppins Medium"/>
                <a:ea typeface="Poppins Medium"/>
                <a:cs typeface="Poppins Medium"/>
                <a:sym typeface="Poppins Medium"/>
              </a:rPr>
              <a:t>Developing an app to interface with the PSB is feasible using Bluetooth or Wi-Fi connectivity.</a:t>
            </a:r>
          </a:p>
        </p:txBody>
      </p:sp>
      <p:sp>
        <p:nvSpPr>
          <p:cNvPr name="TextBox 32" id="32"/>
          <p:cNvSpPr txBox="true"/>
          <p:nvPr/>
        </p:nvSpPr>
        <p:spPr>
          <a:xfrm rot="0">
            <a:off x="12373206" y="5317859"/>
            <a:ext cx="3140305" cy="424815"/>
          </a:xfrm>
          <a:prstGeom prst="rect">
            <a:avLst/>
          </a:prstGeom>
        </p:spPr>
        <p:txBody>
          <a:bodyPr anchor="t" rtlCol="false" tIns="0" lIns="0" bIns="0" rIns="0">
            <a:spAutoFit/>
          </a:bodyPr>
          <a:lstStyle/>
          <a:p>
            <a:pPr algn="l">
              <a:lnSpc>
                <a:spcPts val="3359"/>
              </a:lnSpc>
            </a:pPr>
            <a:r>
              <a:rPr lang="en-US" sz="2400" b="true">
                <a:solidFill>
                  <a:srgbClr val="FDFDFD"/>
                </a:solidFill>
                <a:latin typeface="Poppins Semi-Bold"/>
                <a:ea typeface="Poppins Semi-Bold"/>
                <a:cs typeface="Poppins Semi-Bold"/>
                <a:sym typeface="Poppins Semi-Bold"/>
              </a:rPr>
              <a:t>Power Supply</a:t>
            </a:r>
          </a:p>
        </p:txBody>
      </p:sp>
      <p:sp>
        <p:nvSpPr>
          <p:cNvPr name="TextBox 33" id="33"/>
          <p:cNvSpPr txBox="true"/>
          <p:nvPr/>
        </p:nvSpPr>
        <p:spPr>
          <a:xfrm rot="0">
            <a:off x="12373206" y="5973569"/>
            <a:ext cx="3405776" cy="1111885"/>
          </a:xfrm>
          <a:prstGeom prst="rect">
            <a:avLst/>
          </a:prstGeom>
        </p:spPr>
        <p:txBody>
          <a:bodyPr anchor="t" rtlCol="false" tIns="0" lIns="0" bIns="0" rIns="0">
            <a:spAutoFit/>
          </a:bodyPr>
          <a:lstStyle/>
          <a:p>
            <a:pPr algn="l" marL="0" indent="0" lvl="0">
              <a:lnSpc>
                <a:spcPts val="2239"/>
              </a:lnSpc>
              <a:spcBef>
                <a:spcPct val="0"/>
              </a:spcBef>
            </a:pPr>
            <a:r>
              <a:rPr lang="en-US" b="true" sz="1599">
                <a:solidFill>
                  <a:srgbClr val="FDFDFD"/>
                </a:solidFill>
                <a:latin typeface="Poppins Medium"/>
                <a:ea typeface="Poppins Medium"/>
                <a:cs typeface="Poppins Medium"/>
                <a:sym typeface="Poppins Medium"/>
              </a:rPr>
              <a:t>The PSB can be powered either through an external power source or a rechargeable battery. </a:t>
            </a:r>
          </a:p>
        </p:txBody>
      </p:sp>
      <p:sp>
        <p:nvSpPr>
          <p:cNvPr name="TextBox 34" id="34"/>
          <p:cNvSpPr txBox="true"/>
          <p:nvPr/>
        </p:nvSpPr>
        <p:spPr>
          <a:xfrm rot="0">
            <a:off x="12373206" y="2335014"/>
            <a:ext cx="4886094" cy="424815"/>
          </a:xfrm>
          <a:prstGeom prst="rect">
            <a:avLst/>
          </a:prstGeom>
        </p:spPr>
        <p:txBody>
          <a:bodyPr anchor="t" rtlCol="false" tIns="0" lIns="0" bIns="0" rIns="0">
            <a:spAutoFit/>
          </a:bodyPr>
          <a:lstStyle/>
          <a:p>
            <a:pPr algn="l">
              <a:lnSpc>
                <a:spcPts val="3359"/>
              </a:lnSpc>
            </a:pPr>
            <a:r>
              <a:rPr lang="en-US" sz="2400" b="true">
                <a:solidFill>
                  <a:srgbClr val="FDFDFD"/>
                </a:solidFill>
                <a:latin typeface="Poppins Semi-Bold"/>
                <a:ea typeface="Poppins Semi-Bold"/>
                <a:cs typeface="Poppins Semi-Bold"/>
                <a:sym typeface="Poppins Semi-Bold"/>
              </a:rPr>
              <a:t>Materials for Manufacturing</a:t>
            </a:r>
          </a:p>
        </p:txBody>
      </p:sp>
      <p:sp>
        <p:nvSpPr>
          <p:cNvPr name="TextBox 35" id="35"/>
          <p:cNvSpPr txBox="true"/>
          <p:nvPr/>
        </p:nvSpPr>
        <p:spPr>
          <a:xfrm rot="0">
            <a:off x="12373206" y="2990724"/>
            <a:ext cx="3538512" cy="1111885"/>
          </a:xfrm>
          <a:prstGeom prst="rect">
            <a:avLst/>
          </a:prstGeom>
        </p:spPr>
        <p:txBody>
          <a:bodyPr anchor="t" rtlCol="false" tIns="0" lIns="0" bIns="0" rIns="0">
            <a:spAutoFit/>
          </a:bodyPr>
          <a:lstStyle/>
          <a:p>
            <a:pPr algn="l">
              <a:lnSpc>
                <a:spcPts val="2239"/>
              </a:lnSpc>
            </a:pPr>
            <a:r>
              <a:rPr lang="en-US" sz="1599" b="true">
                <a:solidFill>
                  <a:srgbClr val="FDFDFD"/>
                </a:solidFill>
                <a:latin typeface="Poppins Medium"/>
                <a:ea typeface="Poppins Medium"/>
                <a:cs typeface="Poppins Medium"/>
                <a:sym typeface="Poppins Medium"/>
              </a:rPr>
              <a:t>Plastic/ABS Housing</a:t>
            </a:r>
          </a:p>
          <a:p>
            <a:pPr algn="l">
              <a:lnSpc>
                <a:spcPts val="2239"/>
              </a:lnSpc>
            </a:pPr>
            <a:r>
              <a:rPr lang="en-US" sz="1599" b="true">
                <a:solidFill>
                  <a:srgbClr val="FDFDFD"/>
                </a:solidFill>
                <a:latin typeface="Poppins Medium"/>
                <a:ea typeface="Poppins Medium"/>
                <a:cs typeface="Poppins Medium"/>
                <a:sym typeface="Poppins Medium"/>
              </a:rPr>
              <a:t>Electronic Display system</a:t>
            </a:r>
          </a:p>
          <a:p>
            <a:pPr algn="l">
              <a:lnSpc>
                <a:spcPts val="2239"/>
              </a:lnSpc>
            </a:pPr>
            <a:r>
              <a:rPr lang="en-US" sz="1599" b="true">
                <a:solidFill>
                  <a:srgbClr val="FDFDFD"/>
                </a:solidFill>
                <a:latin typeface="Poppins Medium"/>
                <a:ea typeface="Poppins Medium"/>
                <a:cs typeface="Poppins Medium"/>
                <a:sym typeface="Poppins Medium"/>
              </a:rPr>
              <a:t>Locking system</a:t>
            </a:r>
          </a:p>
          <a:p>
            <a:pPr algn="l" marL="0" indent="0" lvl="0">
              <a:lnSpc>
                <a:spcPts val="2239"/>
              </a:lnSpc>
              <a:spcBef>
                <a:spcPct val="0"/>
              </a:spcBef>
            </a:pPr>
            <a:r>
              <a:rPr lang="en-US" b="true" sz="1599">
                <a:solidFill>
                  <a:srgbClr val="FDFDFD"/>
                </a:solidFill>
                <a:latin typeface="Poppins Medium"/>
                <a:ea typeface="Poppins Medium"/>
                <a:cs typeface="Poppins Medium"/>
                <a:sym typeface="Poppins Medium"/>
              </a:rPr>
              <a:t>Battery housing</a:t>
            </a:r>
          </a:p>
        </p:txBody>
      </p:sp>
      <p:sp>
        <p:nvSpPr>
          <p:cNvPr name="TextBox 36" id="36"/>
          <p:cNvSpPr txBox="true"/>
          <p:nvPr/>
        </p:nvSpPr>
        <p:spPr>
          <a:xfrm rot="0">
            <a:off x="4630945" y="821008"/>
            <a:ext cx="9026109" cy="694182"/>
          </a:xfrm>
          <a:prstGeom prst="rect">
            <a:avLst/>
          </a:prstGeom>
        </p:spPr>
        <p:txBody>
          <a:bodyPr anchor="t" rtlCol="false" tIns="0" lIns="0" bIns="0" rIns="0">
            <a:spAutoFit/>
          </a:bodyPr>
          <a:lstStyle/>
          <a:p>
            <a:pPr algn="ctr">
              <a:lnSpc>
                <a:spcPts val="4944"/>
              </a:lnSpc>
            </a:pPr>
            <a:r>
              <a:rPr lang="en-US" b="true" sz="4800" spc="153">
                <a:solidFill>
                  <a:srgbClr val="FDFDFD"/>
                </a:solidFill>
                <a:latin typeface="Poppins Bold"/>
                <a:ea typeface="Poppins Bold"/>
                <a:cs typeface="Poppins Bold"/>
                <a:sym typeface="Poppins Bold"/>
              </a:rPr>
              <a:t>PRACTICALITY </a:t>
            </a:r>
          </a:p>
        </p:txBody>
      </p:sp>
      <p:sp>
        <p:nvSpPr>
          <p:cNvPr name="AutoShape 37" id="37"/>
          <p:cNvSpPr/>
          <p:nvPr/>
        </p:nvSpPr>
        <p:spPr>
          <a:xfrm rot="-5400000">
            <a:off x="16976058" y="1406365"/>
            <a:ext cx="537909" cy="0"/>
          </a:xfrm>
          <a:prstGeom prst="line">
            <a:avLst/>
          </a:prstGeom>
          <a:ln cap="flat" w="28575">
            <a:solidFill>
              <a:srgbClr val="BC2227"/>
            </a:solidFill>
            <a:prstDash val="solid"/>
            <a:headEnd type="none" len="sm" w="sm"/>
            <a:tailEnd type="none" len="sm" w="sm"/>
          </a:ln>
        </p:spPr>
      </p:sp>
      <p:sp>
        <p:nvSpPr>
          <p:cNvPr name="TextBox 38" id="38"/>
          <p:cNvSpPr txBox="true"/>
          <p:nvPr/>
        </p:nvSpPr>
        <p:spPr>
          <a:xfrm rot="0">
            <a:off x="13533722" y="1208848"/>
            <a:ext cx="3426934" cy="352425"/>
          </a:xfrm>
          <a:prstGeom prst="rect">
            <a:avLst/>
          </a:prstGeom>
        </p:spPr>
        <p:txBody>
          <a:bodyPr anchor="t" rtlCol="false" tIns="0" lIns="0" bIns="0" rIns="0">
            <a:spAutoFit/>
          </a:bodyPr>
          <a:lstStyle/>
          <a:p>
            <a:pPr algn="r">
              <a:lnSpc>
                <a:spcPts val="2875"/>
              </a:lnSpc>
            </a:pPr>
            <a:r>
              <a:rPr lang="en-US" sz="2395" b="true">
                <a:solidFill>
                  <a:srgbClr val="FFFFFF"/>
                </a:solidFill>
                <a:latin typeface="Montserrat Medium"/>
                <a:ea typeface="Montserrat Medium"/>
                <a:cs typeface="Montserrat Medium"/>
                <a:sym typeface="Montserrat Medium"/>
              </a:rPr>
              <a:t>Physical Smart Box</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6572250" y="-6572250"/>
            <a:ext cx="5143500" cy="18288000"/>
            <a:chOff x="0" y="0"/>
            <a:chExt cx="13424172" cy="47730389"/>
          </a:xfrm>
        </p:grpSpPr>
        <p:sp>
          <p:nvSpPr>
            <p:cNvPr name="Freeform 3" id="3"/>
            <p:cNvSpPr/>
            <p:nvPr/>
          </p:nvSpPr>
          <p:spPr>
            <a:xfrm flipH="false" flipV="false" rot="0">
              <a:off x="0" y="0"/>
              <a:ext cx="13424171" cy="47730389"/>
            </a:xfrm>
            <a:custGeom>
              <a:avLst/>
              <a:gdLst/>
              <a:ahLst/>
              <a:cxnLst/>
              <a:rect r="r" b="b" t="t" l="l"/>
              <a:pathLst>
                <a:path h="47730389" w="13424171">
                  <a:moveTo>
                    <a:pt x="0" y="0"/>
                  </a:moveTo>
                  <a:lnTo>
                    <a:pt x="13424171" y="0"/>
                  </a:lnTo>
                  <a:lnTo>
                    <a:pt x="13424171" y="47730389"/>
                  </a:lnTo>
                  <a:lnTo>
                    <a:pt x="0" y="47730389"/>
                  </a:lnTo>
                  <a:close/>
                </a:path>
              </a:pathLst>
            </a:custGeom>
            <a:solidFill>
              <a:srgbClr val="142643"/>
            </a:solidFill>
          </p:spPr>
        </p:sp>
      </p:grpSp>
      <p:sp>
        <p:nvSpPr>
          <p:cNvPr name="AutoShape 4" id="4"/>
          <p:cNvSpPr/>
          <p:nvPr/>
        </p:nvSpPr>
        <p:spPr>
          <a:xfrm rot="-5400000">
            <a:off x="16976058" y="1406365"/>
            <a:ext cx="537909" cy="0"/>
          </a:xfrm>
          <a:prstGeom prst="line">
            <a:avLst/>
          </a:prstGeom>
          <a:ln cap="flat" w="28575">
            <a:solidFill>
              <a:srgbClr val="BC2227"/>
            </a:solidFill>
            <a:prstDash val="solid"/>
            <a:headEnd type="none" len="sm" w="sm"/>
            <a:tailEnd type="none" len="sm" w="sm"/>
          </a:ln>
        </p:spPr>
      </p:sp>
      <p:grpSp>
        <p:nvGrpSpPr>
          <p:cNvPr name="Group 5" id="5"/>
          <p:cNvGrpSpPr/>
          <p:nvPr/>
        </p:nvGrpSpPr>
        <p:grpSpPr>
          <a:xfrm rot="0">
            <a:off x="1544350" y="3047989"/>
            <a:ext cx="2932142" cy="3701179"/>
            <a:chOff x="0" y="0"/>
            <a:chExt cx="3909523" cy="4934906"/>
          </a:xfrm>
        </p:grpSpPr>
        <p:pic>
          <p:nvPicPr>
            <p:cNvPr name="Picture 6" id="6"/>
            <p:cNvPicPr>
              <a:picLocks noChangeAspect="true"/>
            </p:cNvPicPr>
            <p:nvPr/>
          </p:nvPicPr>
          <p:blipFill>
            <a:blip r:embed="rId2"/>
            <a:srcRect l="0" t="1172" r="0" b="1172"/>
            <a:stretch>
              <a:fillRect/>
            </a:stretch>
          </p:blipFill>
          <p:spPr>
            <a:xfrm flipH="false" flipV="false">
              <a:off x="0" y="0"/>
              <a:ext cx="3909523" cy="4934906"/>
            </a:xfrm>
            <a:prstGeom prst="rect">
              <a:avLst/>
            </a:prstGeom>
          </p:spPr>
        </p:pic>
      </p:grpSp>
      <p:grpSp>
        <p:nvGrpSpPr>
          <p:cNvPr name="Group 7" id="7"/>
          <p:cNvGrpSpPr/>
          <p:nvPr/>
        </p:nvGrpSpPr>
        <p:grpSpPr>
          <a:xfrm rot="0">
            <a:off x="10302521" y="3047989"/>
            <a:ext cx="2959745" cy="3701179"/>
            <a:chOff x="0" y="0"/>
            <a:chExt cx="3946327" cy="4934906"/>
          </a:xfrm>
        </p:grpSpPr>
        <p:pic>
          <p:nvPicPr>
            <p:cNvPr name="Picture 8" id="8"/>
            <p:cNvPicPr>
              <a:picLocks noChangeAspect="true"/>
            </p:cNvPicPr>
            <p:nvPr/>
          </p:nvPicPr>
          <p:blipFill>
            <a:blip r:embed="rId3"/>
            <a:srcRect l="0" t="2402" r="0" b="2402"/>
            <a:stretch>
              <a:fillRect/>
            </a:stretch>
          </p:blipFill>
          <p:spPr>
            <a:xfrm flipH="false" flipV="false">
              <a:off x="0" y="0"/>
              <a:ext cx="3946327" cy="4934906"/>
            </a:xfrm>
            <a:prstGeom prst="rect">
              <a:avLst/>
            </a:prstGeom>
          </p:spPr>
        </p:pic>
      </p:grpSp>
      <p:grpSp>
        <p:nvGrpSpPr>
          <p:cNvPr name="Group 9" id="9"/>
          <p:cNvGrpSpPr/>
          <p:nvPr/>
        </p:nvGrpSpPr>
        <p:grpSpPr>
          <a:xfrm rot="0">
            <a:off x="5867142" y="3047989"/>
            <a:ext cx="3042539" cy="3701179"/>
            <a:chOff x="0" y="0"/>
            <a:chExt cx="4056719" cy="4934906"/>
          </a:xfrm>
        </p:grpSpPr>
        <p:pic>
          <p:nvPicPr>
            <p:cNvPr name="Picture 10" id="10"/>
            <p:cNvPicPr>
              <a:picLocks noChangeAspect="true"/>
            </p:cNvPicPr>
            <p:nvPr/>
          </p:nvPicPr>
          <p:blipFill>
            <a:blip r:embed="rId4"/>
            <a:srcRect l="0" t="0" r="0" b="6857"/>
            <a:stretch>
              <a:fillRect/>
            </a:stretch>
          </p:blipFill>
          <p:spPr>
            <a:xfrm flipH="false" flipV="false">
              <a:off x="0" y="0"/>
              <a:ext cx="4056719" cy="4934906"/>
            </a:xfrm>
            <a:prstGeom prst="rect">
              <a:avLst/>
            </a:prstGeom>
          </p:spPr>
        </p:pic>
      </p:grpSp>
      <p:grpSp>
        <p:nvGrpSpPr>
          <p:cNvPr name="Group 11" id="11"/>
          <p:cNvGrpSpPr/>
          <p:nvPr/>
        </p:nvGrpSpPr>
        <p:grpSpPr>
          <a:xfrm rot="0">
            <a:off x="15295270" y="9258300"/>
            <a:ext cx="2158137" cy="646043"/>
            <a:chOff x="0" y="0"/>
            <a:chExt cx="6864390" cy="2054870"/>
          </a:xfrm>
        </p:grpSpPr>
        <p:sp>
          <p:nvSpPr>
            <p:cNvPr name="Freeform 12" id="12"/>
            <p:cNvSpPr/>
            <p:nvPr/>
          </p:nvSpPr>
          <p:spPr>
            <a:xfrm flipH="false" flipV="false" rot="0">
              <a:off x="0" y="0"/>
              <a:ext cx="6864390" cy="2054871"/>
            </a:xfrm>
            <a:custGeom>
              <a:avLst/>
              <a:gdLst/>
              <a:ahLst/>
              <a:cxnLst/>
              <a:rect r="r" b="b" t="t" l="l"/>
              <a:pathLst>
                <a:path h="2054871" w="6864390">
                  <a:moveTo>
                    <a:pt x="0" y="0"/>
                  </a:moveTo>
                  <a:lnTo>
                    <a:pt x="6864390" y="0"/>
                  </a:lnTo>
                  <a:lnTo>
                    <a:pt x="6864390" y="2054871"/>
                  </a:lnTo>
                  <a:lnTo>
                    <a:pt x="0" y="2054871"/>
                  </a:lnTo>
                  <a:close/>
                </a:path>
              </a:pathLst>
            </a:custGeom>
            <a:solidFill>
              <a:srgbClr val="BC2227"/>
            </a:solidFill>
          </p:spPr>
        </p:sp>
      </p:grpSp>
      <p:grpSp>
        <p:nvGrpSpPr>
          <p:cNvPr name="Group 13" id="13"/>
          <p:cNvGrpSpPr/>
          <p:nvPr/>
        </p:nvGrpSpPr>
        <p:grpSpPr>
          <a:xfrm rot="0">
            <a:off x="14260724" y="3047989"/>
            <a:ext cx="3095629" cy="3701179"/>
            <a:chOff x="0" y="0"/>
            <a:chExt cx="4127505" cy="4934906"/>
          </a:xfrm>
        </p:grpSpPr>
        <p:pic>
          <p:nvPicPr>
            <p:cNvPr name="Picture 14" id="14"/>
            <p:cNvPicPr>
              <a:picLocks noChangeAspect="true"/>
            </p:cNvPicPr>
            <p:nvPr/>
          </p:nvPicPr>
          <p:blipFill>
            <a:blip r:embed="rId5"/>
            <a:srcRect l="0" t="8228" r="0" b="8228"/>
            <a:stretch>
              <a:fillRect/>
            </a:stretch>
          </p:blipFill>
          <p:spPr>
            <a:xfrm flipH="false" flipV="false">
              <a:off x="0" y="0"/>
              <a:ext cx="4127505" cy="4934906"/>
            </a:xfrm>
            <a:prstGeom prst="rect">
              <a:avLst/>
            </a:prstGeom>
          </p:spPr>
        </p:pic>
      </p:grpSp>
      <p:sp>
        <p:nvSpPr>
          <p:cNvPr name="TextBox 15" id="15"/>
          <p:cNvSpPr txBox="true"/>
          <p:nvPr/>
        </p:nvSpPr>
        <p:spPr>
          <a:xfrm rot="0">
            <a:off x="14640594" y="1040568"/>
            <a:ext cx="2335889" cy="714375"/>
          </a:xfrm>
          <a:prstGeom prst="rect">
            <a:avLst/>
          </a:prstGeom>
        </p:spPr>
        <p:txBody>
          <a:bodyPr anchor="t" rtlCol="false" tIns="0" lIns="0" bIns="0" rIns="0">
            <a:spAutoFit/>
          </a:bodyPr>
          <a:lstStyle/>
          <a:p>
            <a:pPr algn="r">
              <a:lnSpc>
                <a:spcPts val="2875"/>
              </a:lnSpc>
            </a:pPr>
            <a:r>
              <a:rPr lang="en-US" sz="2395" b="true">
                <a:solidFill>
                  <a:srgbClr val="FFFFFF"/>
                </a:solidFill>
                <a:latin typeface="Montserrat Medium"/>
                <a:ea typeface="Montserrat Medium"/>
                <a:cs typeface="Montserrat Medium"/>
                <a:sym typeface="Montserrat Medium"/>
              </a:rPr>
              <a:t>Team: InnovateX</a:t>
            </a:r>
          </a:p>
        </p:txBody>
      </p:sp>
      <p:sp>
        <p:nvSpPr>
          <p:cNvPr name="TextBox 16" id="16"/>
          <p:cNvSpPr txBox="true"/>
          <p:nvPr/>
        </p:nvSpPr>
        <p:spPr>
          <a:xfrm rot="0">
            <a:off x="4204058" y="1802568"/>
            <a:ext cx="9879883" cy="711200"/>
          </a:xfrm>
          <a:prstGeom prst="rect">
            <a:avLst/>
          </a:prstGeom>
        </p:spPr>
        <p:txBody>
          <a:bodyPr anchor="t" rtlCol="false" tIns="0" lIns="0" bIns="0" rIns="0">
            <a:spAutoFit/>
          </a:bodyPr>
          <a:lstStyle/>
          <a:p>
            <a:pPr algn="ctr">
              <a:lnSpc>
                <a:spcPts val="5500"/>
              </a:lnSpc>
            </a:pPr>
            <a:r>
              <a:rPr lang="en-US" b="true" sz="5000">
                <a:solidFill>
                  <a:srgbClr val="FFFFFF"/>
                </a:solidFill>
                <a:latin typeface="Poppins Bold"/>
                <a:ea typeface="Poppins Bold"/>
                <a:cs typeface="Poppins Bold"/>
                <a:sym typeface="Poppins Bold"/>
              </a:rPr>
              <a:t>Team Structure</a:t>
            </a:r>
          </a:p>
        </p:txBody>
      </p:sp>
      <p:sp>
        <p:nvSpPr>
          <p:cNvPr name="TextBox 17" id="17"/>
          <p:cNvSpPr txBox="true"/>
          <p:nvPr/>
        </p:nvSpPr>
        <p:spPr>
          <a:xfrm rot="0">
            <a:off x="1461511" y="7641850"/>
            <a:ext cx="3095629" cy="970407"/>
          </a:xfrm>
          <a:prstGeom prst="rect">
            <a:avLst/>
          </a:prstGeom>
        </p:spPr>
        <p:txBody>
          <a:bodyPr anchor="t" rtlCol="false" tIns="0" lIns="0" bIns="0" rIns="0">
            <a:spAutoFit/>
          </a:bodyPr>
          <a:lstStyle/>
          <a:p>
            <a:pPr algn="ctr">
              <a:lnSpc>
                <a:spcPts val="2604"/>
              </a:lnSpc>
            </a:pPr>
            <a:r>
              <a:rPr lang="en-US" sz="2100" b="true">
                <a:solidFill>
                  <a:srgbClr val="142643"/>
                </a:solidFill>
                <a:latin typeface="Montserrat Classic Bold"/>
                <a:ea typeface="Montserrat Classic Bold"/>
                <a:cs typeface="Montserrat Classic Bold"/>
                <a:sym typeface="Montserrat Classic Bold"/>
              </a:rPr>
              <a:t>Innovator (Design Thinking Lead&amp; Overall Lead)</a:t>
            </a:r>
          </a:p>
        </p:txBody>
      </p:sp>
      <p:sp>
        <p:nvSpPr>
          <p:cNvPr name="TextBox 18" id="18"/>
          <p:cNvSpPr txBox="true"/>
          <p:nvPr/>
        </p:nvSpPr>
        <p:spPr>
          <a:xfrm rot="0">
            <a:off x="14357778" y="6953833"/>
            <a:ext cx="2873544" cy="264159"/>
          </a:xfrm>
          <a:prstGeom prst="rect">
            <a:avLst/>
          </a:prstGeom>
        </p:spPr>
        <p:txBody>
          <a:bodyPr anchor="t" rtlCol="false" tIns="0" lIns="0" bIns="0" rIns="0">
            <a:spAutoFit/>
          </a:bodyPr>
          <a:lstStyle/>
          <a:p>
            <a:pPr algn="ctr">
              <a:lnSpc>
                <a:spcPts val="2240"/>
              </a:lnSpc>
            </a:pPr>
            <a:r>
              <a:rPr lang="en-US" sz="1600">
                <a:solidFill>
                  <a:srgbClr val="FFFFFF"/>
                </a:solidFill>
                <a:latin typeface="Montserrat"/>
                <a:ea typeface="Montserrat"/>
                <a:cs typeface="Montserrat"/>
                <a:sym typeface="Montserrat"/>
              </a:rPr>
              <a:t>Inn</a:t>
            </a:r>
          </a:p>
        </p:txBody>
      </p:sp>
      <p:sp>
        <p:nvSpPr>
          <p:cNvPr name="TextBox 19" id="19"/>
          <p:cNvSpPr txBox="true"/>
          <p:nvPr/>
        </p:nvSpPr>
        <p:spPr>
          <a:xfrm rot="0">
            <a:off x="5881650" y="7803775"/>
            <a:ext cx="3095629" cy="646557"/>
          </a:xfrm>
          <a:prstGeom prst="rect">
            <a:avLst/>
          </a:prstGeom>
        </p:spPr>
        <p:txBody>
          <a:bodyPr anchor="t" rtlCol="false" tIns="0" lIns="0" bIns="0" rIns="0">
            <a:spAutoFit/>
          </a:bodyPr>
          <a:lstStyle/>
          <a:p>
            <a:pPr algn="ctr">
              <a:lnSpc>
                <a:spcPts val="2604"/>
              </a:lnSpc>
            </a:pPr>
            <a:r>
              <a:rPr lang="en-US" sz="2100" b="true">
                <a:solidFill>
                  <a:srgbClr val="142643"/>
                </a:solidFill>
                <a:latin typeface="Montserrat Classic Bold"/>
                <a:ea typeface="Montserrat Classic Bold"/>
                <a:cs typeface="Montserrat Classic Bold"/>
                <a:sym typeface="Montserrat Classic Bold"/>
              </a:rPr>
              <a:t>Innovator (Data Acquisition Lead)</a:t>
            </a:r>
          </a:p>
        </p:txBody>
      </p:sp>
      <p:sp>
        <p:nvSpPr>
          <p:cNvPr name="TextBox 20" id="20"/>
          <p:cNvSpPr txBox="true"/>
          <p:nvPr/>
        </p:nvSpPr>
        <p:spPr>
          <a:xfrm rot="0">
            <a:off x="10166637" y="7803775"/>
            <a:ext cx="3095629" cy="646557"/>
          </a:xfrm>
          <a:prstGeom prst="rect">
            <a:avLst/>
          </a:prstGeom>
        </p:spPr>
        <p:txBody>
          <a:bodyPr anchor="t" rtlCol="false" tIns="0" lIns="0" bIns="0" rIns="0">
            <a:spAutoFit/>
          </a:bodyPr>
          <a:lstStyle/>
          <a:p>
            <a:pPr algn="ctr">
              <a:lnSpc>
                <a:spcPts val="2604"/>
              </a:lnSpc>
            </a:pPr>
            <a:r>
              <a:rPr lang="en-US" sz="2100" b="true">
                <a:solidFill>
                  <a:srgbClr val="142643"/>
                </a:solidFill>
                <a:latin typeface="Montserrat Classic Bold"/>
                <a:ea typeface="Montserrat Classic Bold"/>
                <a:cs typeface="Montserrat Classic Bold"/>
                <a:sym typeface="Montserrat Classic Bold"/>
              </a:rPr>
              <a:t>Innovator</a:t>
            </a:r>
          </a:p>
          <a:p>
            <a:pPr algn="ctr">
              <a:lnSpc>
                <a:spcPts val="2604"/>
              </a:lnSpc>
            </a:pPr>
            <a:r>
              <a:rPr lang="en-US" sz="2100" b="true">
                <a:solidFill>
                  <a:srgbClr val="142643"/>
                </a:solidFill>
                <a:latin typeface="Montserrat Classic Bold"/>
                <a:ea typeface="Montserrat Classic Bold"/>
                <a:cs typeface="Montserrat Classic Bold"/>
                <a:sym typeface="Montserrat Classic Bold"/>
              </a:rPr>
              <a:t>(Technical Lead)</a:t>
            </a:r>
          </a:p>
        </p:txBody>
      </p:sp>
      <p:sp>
        <p:nvSpPr>
          <p:cNvPr name="TextBox 21" id="21"/>
          <p:cNvSpPr txBox="true"/>
          <p:nvPr/>
        </p:nvSpPr>
        <p:spPr>
          <a:xfrm rot="0">
            <a:off x="14246735" y="7641850"/>
            <a:ext cx="3095629" cy="970407"/>
          </a:xfrm>
          <a:prstGeom prst="rect">
            <a:avLst/>
          </a:prstGeom>
        </p:spPr>
        <p:txBody>
          <a:bodyPr anchor="t" rtlCol="false" tIns="0" lIns="0" bIns="0" rIns="0">
            <a:spAutoFit/>
          </a:bodyPr>
          <a:lstStyle/>
          <a:p>
            <a:pPr algn="ctr">
              <a:lnSpc>
                <a:spcPts val="2604"/>
              </a:lnSpc>
            </a:pPr>
            <a:r>
              <a:rPr lang="en-US" sz="2100" b="true">
                <a:solidFill>
                  <a:srgbClr val="142643"/>
                </a:solidFill>
                <a:latin typeface="Montserrat Classic Bold"/>
                <a:ea typeface="Montserrat Classic Bold"/>
                <a:cs typeface="Montserrat Classic Bold"/>
                <a:sym typeface="Montserrat Classic Bold"/>
              </a:rPr>
              <a:t>Innovator (Management and Business Lead)</a:t>
            </a:r>
          </a:p>
        </p:txBody>
      </p:sp>
      <p:sp>
        <p:nvSpPr>
          <p:cNvPr name="TextBox 22" id="22"/>
          <p:cNvSpPr txBox="true"/>
          <p:nvPr/>
        </p:nvSpPr>
        <p:spPr>
          <a:xfrm rot="0">
            <a:off x="1461511" y="7090676"/>
            <a:ext cx="3095629" cy="368808"/>
          </a:xfrm>
          <a:prstGeom prst="rect">
            <a:avLst/>
          </a:prstGeom>
        </p:spPr>
        <p:txBody>
          <a:bodyPr anchor="t" rtlCol="false" tIns="0" lIns="0" bIns="0" rIns="0">
            <a:spAutoFit/>
          </a:bodyPr>
          <a:lstStyle/>
          <a:p>
            <a:pPr algn="ctr">
              <a:lnSpc>
                <a:spcPts val="2975"/>
              </a:lnSpc>
            </a:pPr>
            <a:r>
              <a:rPr lang="en-US" sz="2399" b="true">
                <a:solidFill>
                  <a:srgbClr val="142643"/>
                </a:solidFill>
                <a:latin typeface="Montserrat Classic Bold"/>
                <a:ea typeface="Montserrat Classic Bold"/>
                <a:cs typeface="Montserrat Classic Bold"/>
                <a:sym typeface="Montserrat Classic Bold"/>
              </a:rPr>
              <a:t>Abhinav T V</a:t>
            </a:r>
          </a:p>
        </p:txBody>
      </p:sp>
      <p:sp>
        <p:nvSpPr>
          <p:cNvPr name="TextBox 23" id="23"/>
          <p:cNvSpPr txBox="true"/>
          <p:nvPr/>
        </p:nvSpPr>
        <p:spPr>
          <a:xfrm rot="0">
            <a:off x="6223742" y="7089770"/>
            <a:ext cx="2329339" cy="352425"/>
          </a:xfrm>
          <a:prstGeom prst="rect">
            <a:avLst/>
          </a:prstGeom>
        </p:spPr>
        <p:txBody>
          <a:bodyPr anchor="t" rtlCol="false" tIns="0" lIns="0" bIns="0" rIns="0">
            <a:spAutoFit/>
          </a:bodyPr>
          <a:lstStyle/>
          <a:p>
            <a:pPr algn="ctr">
              <a:lnSpc>
                <a:spcPts val="2879"/>
              </a:lnSpc>
              <a:spcBef>
                <a:spcPct val="0"/>
              </a:spcBef>
            </a:pPr>
            <a:r>
              <a:rPr lang="en-US" b="true" sz="2400">
                <a:solidFill>
                  <a:srgbClr val="000000"/>
                </a:solidFill>
                <a:latin typeface="Montserrat Bold"/>
                <a:ea typeface="Montserrat Bold"/>
                <a:cs typeface="Montserrat Bold"/>
                <a:sym typeface="Montserrat Bold"/>
              </a:rPr>
              <a:t>Aniket Sawate</a:t>
            </a:r>
          </a:p>
        </p:txBody>
      </p:sp>
      <p:sp>
        <p:nvSpPr>
          <p:cNvPr name="TextBox 24" id="24"/>
          <p:cNvSpPr txBox="true"/>
          <p:nvPr/>
        </p:nvSpPr>
        <p:spPr>
          <a:xfrm rot="0">
            <a:off x="10166637" y="7092068"/>
            <a:ext cx="3095629" cy="368808"/>
          </a:xfrm>
          <a:prstGeom prst="rect">
            <a:avLst/>
          </a:prstGeom>
        </p:spPr>
        <p:txBody>
          <a:bodyPr anchor="t" rtlCol="false" tIns="0" lIns="0" bIns="0" rIns="0">
            <a:spAutoFit/>
          </a:bodyPr>
          <a:lstStyle/>
          <a:p>
            <a:pPr algn="ctr">
              <a:lnSpc>
                <a:spcPts val="2975"/>
              </a:lnSpc>
            </a:pPr>
            <a:r>
              <a:rPr lang="en-US" sz="2399" b="true">
                <a:solidFill>
                  <a:srgbClr val="142643"/>
                </a:solidFill>
                <a:latin typeface="Montserrat Classic Bold"/>
                <a:ea typeface="Montserrat Classic Bold"/>
                <a:cs typeface="Montserrat Classic Bold"/>
                <a:sym typeface="Montserrat Classic Bold"/>
              </a:rPr>
              <a:t>Shilpa Kanjilal</a:t>
            </a:r>
          </a:p>
        </p:txBody>
      </p:sp>
      <p:sp>
        <p:nvSpPr>
          <p:cNvPr name="TextBox 25" id="25"/>
          <p:cNvSpPr txBox="true"/>
          <p:nvPr/>
        </p:nvSpPr>
        <p:spPr>
          <a:xfrm rot="0">
            <a:off x="14357778" y="7092068"/>
            <a:ext cx="3095629" cy="368808"/>
          </a:xfrm>
          <a:prstGeom prst="rect">
            <a:avLst/>
          </a:prstGeom>
        </p:spPr>
        <p:txBody>
          <a:bodyPr anchor="t" rtlCol="false" tIns="0" lIns="0" bIns="0" rIns="0">
            <a:spAutoFit/>
          </a:bodyPr>
          <a:lstStyle/>
          <a:p>
            <a:pPr algn="ctr">
              <a:lnSpc>
                <a:spcPts val="2975"/>
              </a:lnSpc>
            </a:pPr>
            <a:r>
              <a:rPr lang="en-US" sz="2399" b="true">
                <a:solidFill>
                  <a:srgbClr val="142643"/>
                </a:solidFill>
                <a:latin typeface="Montserrat Classic Bold"/>
                <a:ea typeface="Montserrat Classic Bold"/>
                <a:cs typeface="Montserrat Classic Bold"/>
                <a:sym typeface="Montserrat Classic Bold"/>
              </a:rPr>
              <a:t>Ayush Singh</a:t>
            </a:r>
          </a:p>
        </p:txBody>
      </p:sp>
      <p:sp>
        <p:nvSpPr>
          <p:cNvPr name="TextBox 26" id="26"/>
          <p:cNvSpPr txBox="true"/>
          <p:nvPr/>
        </p:nvSpPr>
        <p:spPr>
          <a:xfrm rot="0">
            <a:off x="15578750" y="9320293"/>
            <a:ext cx="1591176" cy="464853"/>
          </a:xfrm>
          <a:prstGeom prst="rect">
            <a:avLst/>
          </a:prstGeom>
        </p:spPr>
        <p:txBody>
          <a:bodyPr anchor="t" rtlCol="false" tIns="0" lIns="0" bIns="0" rIns="0">
            <a:spAutoFit/>
          </a:bodyPr>
          <a:lstStyle/>
          <a:p>
            <a:pPr algn="ctr">
              <a:lnSpc>
                <a:spcPts val="3778"/>
              </a:lnSpc>
            </a:pPr>
            <a:r>
              <a:rPr lang="en-US" sz="2698">
                <a:solidFill>
                  <a:srgbClr val="FDFDFD"/>
                </a:solidFill>
                <a:latin typeface="Canva Sans"/>
                <a:ea typeface="Canva Sans"/>
                <a:cs typeface="Canva Sans"/>
                <a:sym typeface="Canva Sans"/>
              </a:rPr>
              <a:t>IIT Patna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470773" y="2470773"/>
            <a:ext cx="10287000" cy="5345454"/>
            <a:chOff x="0" y="0"/>
            <a:chExt cx="26848344" cy="13951257"/>
          </a:xfrm>
        </p:grpSpPr>
        <p:sp>
          <p:nvSpPr>
            <p:cNvPr name="Freeform 3" id="3"/>
            <p:cNvSpPr/>
            <p:nvPr/>
          </p:nvSpPr>
          <p:spPr>
            <a:xfrm flipH="false" flipV="false" rot="0">
              <a:off x="0" y="0"/>
              <a:ext cx="26848343" cy="13951257"/>
            </a:xfrm>
            <a:custGeom>
              <a:avLst/>
              <a:gdLst/>
              <a:ahLst/>
              <a:cxnLst/>
              <a:rect r="r" b="b" t="t" l="l"/>
              <a:pathLst>
                <a:path h="13951257" w="26848343">
                  <a:moveTo>
                    <a:pt x="0" y="0"/>
                  </a:moveTo>
                  <a:lnTo>
                    <a:pt x="26848343" y="0"/>
                  </a:lnTo>
                  <a:lnTo>
                    <a:pt x="26848343" y="13951257"/>
                  </a:lnTo>
                  <a:lnTo>
                    <a:pt x="0" y="13951257"/>
                  </a:lnTo>
                  <a:close/>
                </a:path>
              </a:pathLst>
            </a:custGeom>
            <a:solidFill>
              <a:srgbClr val="142643"/>
            </a:solidFill>
          </p:spPr>
        </p:sp>
      </p:grpSp>
      <p:sp>
        <p:nvSpPr>
          <p:cNvPr name="AutoShape 4" id="4"/>
          <p:cNvSpPr/>
          <p:nvPr/>
        </p:nvSpPr>
        <p:spPr>
          <a:xfrm rot="-5400000">
            <a:off x="1451488" y="1202962"/>
            <a:ext cx="377098" cy="0"/>
          </a:xfrm>
          <a:prstGeom prst="line">
            <a:avLst/>
          </a:prstGeom>
          <a:ln cap="flat" w="28575">
            <a:solidFill>
              <a:srgbClr val="BC2227"/>
            </a:solidFill>
            <a:prstDash val="solid"/>
            <a:headEnd type="none" len="sm" w="sm"/>
            <a:tailEnd type="none" len="sm" w="sm"/>
          </a:ln>
        </p:spPr>
      </p:sp>
      <p:grpSp>
        <p:nvGrpSpPr>
          <p:cNvPr name="Group 5" id="5"/>
          <p:cNvGrpSpPr/>
          <p:nvPr/>
        </p:nvGrpSpPr>
        <p:grpSpPr>
          <a:xfrm rot="0">
            <a:off x="2062388" y="2816424"/>
            <a:ext cx="6566132" cy="7470576"/>
            <a:chOff x="0" y="0"/>
            <a:chExt cx="8754843" cy="9960768"/>
          </a:xfrm>
        </p:grpSpPr>
        <p:pic>
          <p:nvPicPr>
            <p:cNvPr name="Picture 6" id="6"/>
            <p:cNvPicPr>
              <a:picLocks noChangeAspect="true"/>
            </p:cNvPicPr>
            <p:nvPr/>
          </p:nvPicPr>
          <p:blipFill>
            <a:blip r:embed="rId2"/>
            <a:srcRect l="20665" t="0" r="20665" b="0"/>
            <a:stretch>
              <a:fillRect/>
            </a:stretch>
          </p:blipFill>
          <p:spPr>
            <a:xfrm flipH="false" flipV="false">
              <a:off x="0" y="0"/>
              <a:ext cx="8754843" cy="9960768"/>
            </a:xfrm>
            <a:prstGeom prst="rect">
              <a:avLst/>
            </a:prstGeom>
          </p:spPr>
        </p:pic>
      </p:grpSp>
      <p:sp>
        <p:nvSpPr>
          <p:cNvPr name="AutoShape 7" id="7"/>
          <p:cNvSpPr/>
          <p:nvPr/>
        </p:nvSpPr>
        <p:spPr>
          <a:xfrm rot="-5400000">
            <a:off x="9144931" y="3474424"/>
            <a:ext cx="1105836" cy="0"/>
          </a:xfrm>
          <a:prstGeom prst="line">
            <a:avLst/>
          </a:prstGeom>
          <a:ln cap="flat" w="28575">
            <a:solidFill>
              <a:srgbClr val="BC2227"/>
            </a:solidFill>
            <a:prstDash val="solid"/>
            <a:headEnd type="none" len="sm" w="sm"/>
            <a:tailEnd type="none" len="sm" w="sm"/>
          </a:ln>
        </p:spPr>
      </p:sp>
      <p:sp>
        <p:nvSpPr>
          <p:cNvPr name="AutoShape 8" id="8"/>
          <p:cNvSpPr/>
          <p:nvPr/>
        </p:nvSpPr>
        <p:spPr>
          <a:xfrm rot="-5400000">
            <a:off x="16976058" y="1406365"/>
            <a:ext cx="537909" cy="0"/>
          </a:xfrm>
          <a:prstGeom prst="line">
            <a:avLst/>
          </a:prstGeom>
          <a:ln cap="flat" w="28575">
            <a:solidFill>
              <a:srgbClr val="BC2227"/>
            </a:solidFill>
            <a:prstDash val="solid"/>
            <a:headEnd type="none" len="sm" w="sm"/>
            <a:tailEnd type="none" len="sm" w="sm"/>
          </a:ln>
        </p:spPr>
      </p:sp>
      <p:sp>
        <p:nvSpPr>
          <p:cNvPr name="TextBox 9" id="9"/>
          <p:cNvSpPr txBox="true"/>
          <p:nvPr/>
        </p:nvSpPr>
        <p:spPr>
          <a:xfrm rot="0">
            <a:off x="10229951" y="2864049"/>
            <a:ext cx="7015061" cy="1406525"/>
          </a:xfrm>
          <a:prstGeom prst="rect">
            <a:avLst/>
          </a:prstGeom>
        </p:spPr>
        <p:txBody>
          <a:bodyPr anchor="t" rtlCol="false" tIns="0" lIns="0" bIns="0" rIns="0">
            <a:spAutoFit/>
          </a:bodyPr>
          <a:lstStyle/>
          <a:p>
            <a:pPr algn="l">
              <a:lnSpc>
                <a:spcPts val="5500"/>
              </a:lnSpc>
            </a:pPr>
            <a:r>
              <a:rPr lang="en-US" sz="5000" b="true">
                <a:solidFill>
                  <a:srgbClr val="142643"/>
                </a:solidFill>
                <a:latin typeface="Poppins Bold"/>
                <a:ea typeface="Poppins Bold"/>
                <a:cs typeface="Poppins Bold"/>
                <a:sym typeface="Poppins Bold"/>
              </a:rPr>
              <a:t>The Problem statement</a:t>
            </a:r>
            <a:r>
              <a:rPr lang="en-US" sz="5000" b="true">
                <a:solidFill>
                  <a:srgbClr val="142643"/>
                </a:solidFill>
                <a:latin typeface="Poppins Bold"/>
                <a:ea typeface="Poppins Bold"/>
                <a:cs typeface="Poppins Bold"/>
                <a:sym typeface="Poppins Bold"/>
              </a:rPr>
              <a:t> </a:t>
            </a:r>
          </a:p>
        </p:txBody>
      </p:sp>
      <p:sp>
        <p:nvSpPr>
          <p:cNvPr name="TextBox 10" id="10"/>
          <p:cNvSpPr txBox="true"/>
          <p:nvPr/>
        </p:nvSpPr>
        <p:spPr>
          <a:xfrm rot="0">
            <a:off x="10229951" y="4702180"/>
            <a:ext cx="6877212" cy="4874260"/>
          </a:xfrm>
          <a:prstGeom prst="rect">
            <a:avLst/>
          </a:prstGeom>
        </p:spPr>
        <p:txBody>
          <a:bodyPr anchor="t" rtlCol="false" tIns="0" lIns="0" bIns="0" rIns="0">
            <a:spAutoFit/>
          </a:bodyPr>
          <a:lstStyle/>
          <a:p>
            <a:pPr algn="l">
              <a:lnSpc>
                <a:spcPts val="4339"/>
              </a:lnSpc>
            </a:pPr>
            <a:r>
              <a:rPr lang="en-US" sz="3099">
                <a:solidFill>
                  <a:srgbClr val="000000"/>
                </a:solidFill>
                <a:latin typeface="Montserrat"/>
                <a:ea typeface="Montserrat"/>
                <a:cs typeface="Montserrat"/>
                <a:sym typeface="Montserrat"/>
              </a:rPr>
              <a:t>Enhancing focus and minimizing distractions from mobile devices to empower individuals to complete tasks efficiently, stay on track, and boost productivity, ensuring optimal performance in their studies, work, or professional responsibilities without procrastination.</a:t>
            </a:r>
          </a:p>
        </p:txBody>
      </p:sp>
      <p:sp>
        <p:nvSpPr>
          <p:cNvPr name="TextBox 11" id="11"/>
          <p:cNvSpPr txBox="true"/>
          <p:nvPr/>
        </p:nvSpPr>
        <p:spPr>
          <a:xfrm rot="0">
            <a:off x="9322292" y="7772975"/>
            <a:ext cx="2205158" cy="322707"/>
          </a:xfrm>
          <a:prstGeom prst="rect">
            <a:avLst/>
          </a:prstGeom>
        </p:spPr>
        <p:txBody>
          <a:bodyPr anchor="t" rtlCol="false" tIns="0" lIns="0" bIns="0" rIns="0">
            <a:spAutoFit/>
          </a:bodyPr>
          <a:lstStyle/>
          <a:p>
            <a:pPr algn="l">
              <a:lnSpc>
                <a:spcPts val="2604"/>
              </a:lnSpc>
            </a:pPr>
            <a:r>
              <a:rPr lang="en-US" sz="2100" b="true">
                <a:solidFill>
                  <a:srgbClr val="FFFFFF"/>
                </a:solidFill>
                <a:latin typeface="Montserrat Medium"/>
                <a:ea typeface="Montserrat Medium"/>
                <a:cs typeface="Montserrat Medium"/>
                <a:sym typeface="Montserrat Medium"/>
              </a:rPr>
              <a:t>Claim Used</a:t>
            </a:r>
          </a:p>
        </p:txBody>
      </p:sp>
      <p:sp>
        <p:nvSpPr>
          <p:cNvPr name="TextBox 12" id="12"/>
          <p:cNvSpPr txBox="true"/>
          <p:nvPr/>
        </p:nvSpPr>
        <p:spPr>
          <a:xfrm rot="0">
            <a:off x="13533722" y="1208848"/>
            <a:ext cx="3426934" cy="352425"/>
          </a:xfrm>
          <a:prstGeom prst="rect">
            <a:avLst/>
          </a:prstGeom>
        </p:spPr>
        <p:txBody>
          <a:bodyPr anchor="t" rtlCol="false" tIns="0" lIns="0" bIns="0" rIns="0">
            <a:spAutoFit/>
          </a:bodyPr>
          <a:lstStyle/>
          <a:p>
            <a:pPr algn="r">
              <a:lnSpc>
                <a:spcPts val="2875"/>
              </a:lnSpc>
            </a:pPr>
            <a:r>
              <a:rPr lang="en-US" sz="2395" b="true">
                <a:solidFill>
                  <a:srgbClr val="142643"/>
                </a:solidFill>
                <a:latin typeface="Montserrat Medium"/>
                <a:ea typeface="Montserrat Medium"/>
                <a:cs typeface="Montserrat Medium"/>
                <a:sym typeface="Montserrat Medium"/>
              </a:rPr>
              <a:t>Physical Smart Box</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16976058" y="1406365"/>
            <a:ext cx="537909" cy="0"/>
          </a:xfrm>
          <a:prstGeom prst="line">
            <a:avLst/>
          </a:prstGeom>
          <a:ln cap="flat" w="28575">
            <a:solidFill>
              <a:srgbClr val="BC2227"/>
            </a:solidFill>
            <a:prstDash val="solid"/>
            <a:headEnd type="none" len="sm" w="sm"/>
            <a:tailEnd type="none" len="sm" w="sm"/>
          </a:ln>
        </p:spPr>
      </p:sp>
      <p:grpSp>
        <p:nvGrpSpPr>
          <p:cNvPr name="Group 3" id="3"/>
          <p:cNvGrpSpPr/>
          <p:nvPr/>
        </p:nvGrpSpPr>
        <p:grpSpPr>
          <a:xfrm rot="-5400000">
            <a:off x="4371424" y="-1801092"/>
            <a:ext cx="8217809" cy="16960657"/>
            <a:chOff x="0" y="0"/>
            <a:chExt cx="21447902" cy="44266116"/>
          </a:xfrm>
        </p:grpSpPr>
        <p:sp>
          <p:nvSpPr>
            <p:cNvPr name="Freeform 4" id="4"/>
            <p:cNvSpPr/>
            <p:nvPr/>
          </p:nvSpPr>
          <p:spPr>
            <a:xfrm flipH="false" flipV="false" rot="0">
              <a:off x="0" y="0"/>
              <a:ext cx="21447902" cy="44266117"/>
            </a:xfrm>
            <a:custGeom>
              <a:avLst/>
              <a:gdLst/>
              <a:ahLst/>
              <a:cxnLst/>
              <a:rect r="r" b="b" t="t" l="l"/>
              <a:pathLst>
                <a:path h="44266117" w="21447902">
                  <a:moveTo>
                    <a:pt x="0" y="0"/>
                  </a:moveTo>
                  <a:lnTo>
                    <a:pt x="21447902" y="0"/>
                  </a:lnTo>
                  <a:lnTo>
                    <a:pt x="21447902" y="44266117"/>
                  </a:lnTo>
                  <a:lnTo>
                    <a:pt x="0" y="44266117"/>
                  </a:lnTo>
                  <a:close/>
                </a:path>
              </a:pathLst>
            </a:custGeom>
            <a:solidFill>
              <a:srgbClr val="142643"/>
            </a:solidFill>
          </p:spPr>
        </p:sp>
      </p:grpSp>
      <p:sp>
        <p:nvSpPr>
          <p:cNvPr name="AutoShape 5" id="5"/>
          <p:cNvSpPr/>
          <p:nvPr/>
        </p:nvSpPr>
        <p:spPr>
          <a:xfrm flipV="true">
            <a:off x="1018558" y="765886"/>
            <a:ext cx="0" cy="1106229"/>
          </a:xfrm>
          <a:prstGeom prst="line">
            <a:avLst/>
          </a:prstGeom>
          <a:ln cap="flat" w="28575">
            <a:solidFill>
              <a:srgbClr val="BC2227"/>
            </a:solidFill>
            <a:prstDash val="solid"/>
            <a:headEnd type="none" len="sm" w="sm"/>
            <a:tailEnd type="none" len="sm" w="sm"/>
          </a:ln>
        </p:spPr>
      </p:sp>
      <p:sp>
        <p:nvSpPr>
          <p:cNvPr name="AutoShape 6" id="6"/>
          <p:cNvSpPr/>
          <p:nvPr/>
        </p:nvSpPr>
        <p:spPr>
          <a:xfrm rot="0">
            <a:off x="15813399" y="3636838"/>
            <a:ext cx="1431613" cy="1427686"/>
          </a:xfrm>
          <a:prstGeom prst="rect">
            <a:avLst/>
          </a:prstGeom>
          <a:solidFill>
            <a:srgbClr val="BC2227"/>
          </a:solidFill>
        </p:spPr>
      </p:sp>
      <p:sp>
        <p:nvSpPr>
          <p:cNvPr name="Freeform 7" id="7"/>
          <p:cNvSpPr/>
          <p:nvPr/>
        </p:nvSpPr>
        <p:spPr>
          <a:xfrm flipH="false" flipV="false" rot="0">
            <a:off x="-1220952" y="2951298"/>
            <a:ext cx="8126245" cy="8681256"/>
          </a:xfrm>
          <a:custGeom>
            <a:avLst/>
            <a:gdLst/>
            <a:ahLst/>
            <a:cxnLst/>
            <a:rect r="r" b="b" t="t" l="l"/>
            <a:pathLst>
              <a:path h="8681256" w="8126245">
                <a:moveTo>
                  <a:pt x="0" y="0"/>
                </a:moveTo>
                <a:lnTo>
                  <a:pt x="8126245" y="0"/>
                </a:lnTo>
                <a:lnTo>
                  <a:pt x="8126245" y="8681256"/>
                </a:lnTo>
                <a:lnTo>
                  <a:pt x="0" y="8681256"/>
                </a:lnTo>
                <a:lnTo>
                  <a:pt x="0" y="0"/>
                </a:lnTo>
                <a:close/>
              </a:path>
            </a:pathLst>
          </a:custGeom>
          <a:blipFill>
            <a:blip r:embed="rId2">
              <a:alphaModFix amt="20999"/>
            </a:blip>
            <a:stretch>
              <a:fillRect l="-1879" t="0" r="-1879" b="0"/>
            </a:stretch>
          </a:blipFill>
        </p:spPr>
      </p:sp>
      <p:sp>
        <p:nvSpPr>
          <p:cNvPr name="TextBox 8" id="8"/>
          <p:cNvSpPr txBox="true"/>
          <p:nvPr/>
        </p:nvSpPr>
        <p:spPr>
          <a:xfrm rot="0">
            <a:off x="13533722" y="1208848"/>
            <a:ext cx="3426934" cy="352425"/>
          </a:xfrm>
          <a:prstGeom prst="rect">
            <a:avLst/>
          </a:prstGeom>
        </p:spPr>
        <p:txBody>
          <a:bodyPr anchor="t" rtlCol="false" tIns="0" lIns="0" bIns="0" rIns="0">
            <a:spAutoFit/>
          </a:bodyPr>
          <a:lstStyle/>
          <a:p>
            <a:pPr algn="r">
              <a:lnSpc>
                <a:spcPts val="2875"/>
              </a:lnSpc>
            </a:pPr>
            <a:r>
              <a:rPr lang="en-US" sz="2395" b="true">
                <a:solidFill>
                  <a:srgbClr val="142643"/>
                </a:solidFill>
                <a:latin typeface="Montserrat Medium"/>
                <a:ea typeface="Montserrat Medium"/>
                <a:cs typeface="Montserrat Medium"/>
                <a:sym typeface="Montserrat Medium"/>
              </a:rPr>
              <a:t>Physical Smart Box</a:t>
            </a:r>
          </a:p>
        </p:txBody>
      </p:sp>
      <p:sp>
        <p:nvSpPr>
          <p:cNvPr name="TextBox 9" id="9"/>
          <p:cNvSpPr txBox="true"/>
          <p:nvPr/>
        </p:nvSpPr>
        <p:spPr>
          <a:xfrm rot="0">
            <a:off x="1550660" y="987213"/>
            <a:ext cx="10450352" cy="711200"/>
          </a:xfrm>
          <a:prstGeom prst="rect">
            <a:avLst/>
          </a:prstGeom>
        </p:spPr>
        <p:txBody>
          <a:bodyPr anchor="t" rtlCol="false" tIns="0" lIns="0" bIns="0" rIns="0">
            <a:spAutoFit/>
          </a:bodyPr>
          <a:lstStyle/>
          <a:p>
            <a:pPr algn="l">
              <a:lnSpc>
                <a:spcPts val="5500"/>
              </a:lnSpc>
            </a:pPr>
            <a:r>
              <a:rPr lang="en-US" sz="5000" b="true">
                <a:solidFill>
                  <a:srgbClr val="0E0F54"/>
                </a:solidFill>
                <a:latin typeface="Poppins Bold"/>
                <a:ea typeface="Poppins Bold"/>
                <a:cs typeface="Poppins Bold"/>
                <a:sym typeface="Poppins Bold"/>
              </a:rPr>
              <a:t>Problem Understanding</a:t>
            </a:r>
          </a:p>
        </p:txBody>
      </p:sp>
      <p:grpSp>
        <p:nvGrpSpPr>
          <p:cNvPr name="Group 10" id="10"/>
          <p:cNvGrpSpPr/>
          <p:nvPr/>
        </p:nvGrpSpPr>
        <p:grpSpPr>
          <a:xfrm rot="0">
            <a:off x="1192363" y="3229923"/>
            <a:ext cx="6362296" cy="813829"/>
            <a:chOff x="0" y="0"/>
            <a:chExt cx="25352641" cy="3242966"/>
          </a:xfrm>
        </p:grpSpPr>
        <p:sp>
          <p:nvSpPr>
            <p:cNvPr name="Freeform 11" id="11"/>
            <p:cNvSpPr/>
            <p:nvPr/>
          </p:nvSpPr>
          <p:spPr>
            <a:xfrm flipH="false" flipV="false" rot="0">
              <a:off x="0" y="0"/>
              <a:ext cx="25352642" cy="3242966"/>
            </a:xfrm>
            <a:custGeom>
              <a:avLst/>
              <a:gdLst/>
              <a:ahLst/>
              <a:cxnLst/>
              <a:rect r="r" b="b" t="t" l="l"/>
              <a:pathLst>
                <a:path h="3242966" w="25352642">
                  <a:moveTo>
                    <a:pt x="0" y="0"/>
                  </a:moveTo>
                  <a:lnTo>
                    <a:pt x="25352642" y="0"/>
                  </a:lnTo>
                  <a:lnTo>
                    <a:pt x="25352642" y="3242966"/>
                  </a:lnTo>
                  <a:lnTo>
                    <a:pt x="0" y="3242966"/>
                  </a:lnTo>
                  <a:close/>
                </a:path>
              </a:pathLst>
            </a:custGeom>
            <a:solidFill>
              <a:srgbClr val="BC2227"/>
            </a:solidFill>
          </p:spPr>
        </p:sp>
      </p:grpSp>
      <p:sp>
        <p:nvSpPr>
          <p:cNvPr name="TextBox 12" id="12"/>
          <p:cNvSpPr txBox="true"/>
          <p:nvPr/>
        </p:nvSpPr>
        <p:spPr>
          <a:xfrm rot="0">
            <a:off x="1433874" y="3476155"/>
            <a:ext cx="6453994" cy="567597"/>
          </a:xfrm>
          <a:prstGeom prst="rect">
            <a:avLst/>
          </a:prstGeom>
        </p:spPr>
        <p:txBody>
          <a:bodyPr anchor="t" rtlCol="false" tIns="0" lIns="0" bIns="0" rIns="0">
            <a:spAutoFit/>
          </a:bodyPr>
          <a:lstStyle/>
          <a:p>
            <a:pPr algn="l">
              <a:lnSpc>
                <a:spcPts val="4390"/>
              </a:lnSpc>
            </a:pPr>
            <a:r>
              <a:rPr lang="en-US" sz="3991" b="true">
                <a:solidFill>
                  <a:srgbClr val="FFFFFF"/>
                </a:solidFill>
                <a:latin typeface="Poppins Bold"/>
                <a:ea typeface="Poppins Bold"/>
                <a:cs typeface="Poppins Bold"/>
                <a:sym typeface="Poppins Bold"/>
              </a:rPr>
              <a:t>Before Smartphones:</a:t>
            </a:r>
          </a:p>
        </p:txBody>
      </p:sp>
      <p:sp>
        <p:nvSpPr>
          <p:cNvPr name="TextBox 13" id="13"/>
          <p:cNvSpPr txBox="true"/>
          <p:nvPr/>
        </p:nvSpPr>
        <p:spPr>
          <a:xfrm rot="0">
            <a:off x="2929020" y="4386508"/>
            <a:ext cx="6696944" cy="752265"/>
          </a:xfrm>
          <a:prstGeom prst="rect">
            <a:avLst/>
          </a:prstGeom>
        </p:spPr>
        <p:txBody>
          <a:bodyPr anchor="t" rtlCol="false" tIns="0" lIns="0" bIns="0" rIns="0">
            <a:spAutoFit/>
          </a:bodyPr>
          <a:lstStyle/>
          <a:p>
            <a:pPr algn="l">
              <a:lnSpc>
                <a:spcPts val="3044"/>
              </a:lnSpc>
            </a:pPr>
            <a:r>
              <a:rPr lang="en-US" sz="2174">
                <a:solidFill>
                  <a:srgbClr val="FFFFFF"/>
                </a:solidFill>
                <a:latin typeface="Montserrat"/>
                <a:ea typeface="Montserrat"/>
                <a:cs typeface="Montserrat"/>
                <a:sym typeface="Montserrat"/>
              </a:rPr>
              <a:t>Screen time was primarily limited to TV and computers.</a:t>
            </a:r>
          </a:p>
        </p:txBody>
      </p:sp>
      <p:sp>
        <p:nvSpPr>
          <p:cNvPr name="TextBox 14" id="14"/>
          <p:cNvSpPr txBox="true"/>
          <p:nvPr/>
        </p:nvSpPr>
        <p:spPr>
          <a:xfrm rot="0">
            <a:off x="1433874" y="4192154"/>
            <a:ext cx="2461658" cy="1074443"/>
          </a:xfrm>
          <a:prstGeom prst="rect">
            <a:avLst/>
          </a:prstGeom>
        </p:spPr>
        <p:txBody>
          <a:bodyPr anchor="t" rtlCol="false" tIns="0" lIns="0" bIns="0" rIns="0">
            <a:spAutoFit/>
          </a:bodyPr>
          <a:lstStyle/>
          <a:p>
            <a:pPr algn="l">
              <a:lnSpc>
                <a:spcPts val="4689"/>
              </a:lnSpc>
            </a:pPr>
            <a:r>
              <a:rPr lang="en-US" sz="3349" b="true">
                <a:solidFill>
                  <a:srgbClr val="FFFFFF"/>
                </a:solidFill>
                <a:latin typeface="Montserrat Medium"/>
                <a:ea typeface="Montserrat Medium"/>
                <a:cs typeface="Montserrat Medium"/>
                <a:sym typeface="Montserrat Medium"/>
              </a:rPr>
              <a:t>Early </a:t>
            </a:r>
          </a:p>
          <a:p>
            <a:pPr algn="l">
              <a:lnSpc>
                <a:spcPts val="4017"/>
              </a:lnSpc>
            </a:pPr>
            <a:r>
              <a:rPr lang="en-US" sz="2869" b="true">
                <a:solidFill>
                  <a:srgbClr val="FFFFFF"/>
                </a:solidFill>
                <a:latin typeface="Montserrat Medium"/>
                <a:ea typeface="Montserrat Medium"/>
                <a:cs typeface="Montserrat Medium"/>
                <a:sym typeface="Montserrat Medium"/>
              </a:rPr>
              <a:t>2000s</a:t>
            </a:r>
          </a:p>
        </p:txBody>
      </p:sp>
      <p:grpSp>
        <p:nvGrpSpPr>
          <p:cNvPr name="Group 15" id="15"/>
          <p:cNvGrpSpPr/>
          <p:nvPr/>
        </p:nvGrpSpPr>
        <p:grpSpPr>
          <a:xfrm rot="0">
            <a:off x="2376744" y="5796759"/>
            <a:ext cx="6362296" cy="813829"/>
            <a:chOff x="0" y="0"/>
            <a:chExt cx="25352641" cy="3242966"/>
          </a:xfrm>
        </p:grpSpPr>
        <p:sp>
          <p:nvSpPr>
            <p:cNvPr name="Freeform 16" id="16"/>
            <p:cNvSpPr/>
            <p:nvPr/>
          </p:nvSpPr>
          <p:spPr>
            <a:xfrm flipH="false" flipV="false" rot="0">
              <a:off x="0" y="0"/>
              <a:ext cx="25352642" cy="3242966"/>
            </a:xfrm>
            <a:custGeom>
              <a:avLst/>
              <a:gdLst/>
              <a:ahLst/>
              <a:cxnLst/>
              <a:rect r="r" b="b" t="t" l="l"/>
              <a:pathLst>
                <a:path h="3242966" w="25352642">
                  <a:moveTo>
                    <a:pt x="0" y="0"/>
                  </a:moveTo>
                  <a:lnTo>
                    <a:pt x="25352642" y="0"/>
                  </a:lnTo>
                  <a:lnTo>
                    <a:pt x="25352642" y="3242966"/>
                  </a:lnTo>
                  <a:lnTo>
                    <a:pt x="0" y="3242966"/>
                  </a:lnTo>
                  <a:close/>
                </a:path>
              </a:pathLst>
            </a:custGeom>
            <a:solidFill>
              <a:srgbClr val="BC2227"/>
            </a:solidFill>
          </p:spPr>
        </p:sp>
      </p:grpSp>
      <p:sp>
        <p:nvSpPr>
          <p:cNvPr name="TextBox 17" id="17"/>
          <p:cNvSpPr txBox="true"/>
          <p:nvPr/>
        </p:nvSpPr>
        <p:spPr>
          <a:xfrm rot="0">
            <a:off x="2618255" y="6031572"/>
            <a:ext cx="6453994" cy="567597"/>
          </a:xfrm>
          <a:prstGeom prst="rect">
            <a:avLst/>
          </a:prstGeom>
        </p:spPr>
        <p:txBody>
          <a:bodyPr anchor="t" rtlCol="false" tIns="0" lIns="0" bIns="0" rIns="0">
            <a:spAutoFit/>
          </a:bodyPr>
          <a:lstStyle/>
          <a:p>
            <a:pPr algn="l">
              <a:lnSpc>
                <a:spcPts val="4390"/>
              </a:lnSpc>
            </a:pPr>
            <a:r>
              <a:rPr lang="en-US" sz="3991" b="true">
                <a:solidFill>
                  <a:srgbClr val="FFFFFF"/>
                </a:solidFill>
                <a:latin typeface="Poppins Bold"/>
                <a:ea typeface="Poppins Bold"/>
                <a:cs typeface="Poppins Bold"/>
                <a:sym typeface="Poppins Bold"/>
              </a:rPr>
              <a:t>After Smartphones:</a:t>
            </a:r>
          </a:p>
        </p:txBody>
      </p:sp>
      <p:sp>
        <p:nvSpPr>
          <p:cNvPr name="TextBox 18" id="18"/>
          <p:cNvSpPr txBox="true"/>
          <p:nvPr/>
        </p:nvSpPr>
        <p:spPr>
          <a:xfrm rot="0">
            <a:off x="4681978" y="6892184"/>
            <a:ext cx="11396082" cy="2703372"/>
          </a:xfrm>
          <a:prstGeom prst="rect">
            <a:avLst/>
          </a:prstGeom>
        </p:spPr>
        <p:txBody>
          <a:bodyPr anchor="t" rtlCol="false" tIns="0" lIns="0" bIns="0" rIns="0">
            <a:spAutoFit/>
          </a:bodyPr>
          <a:lstStyle/>
          <a:p>
            <a:pPr algn="just" marL="469539" indent="-234770" lvl="1">
              <a:lnSpc>
                <a:spcPts val="3653"/>
              </a:lnSpc>
              <a:buFont typeface="Arial"/>
              <a:buChar char="•"/>
            </a:pPr>
            <a:r>
              <a:rPr lang="en-US" sz="2174">
                <a:solidFill>
                  <a:srgbClr val="FFFFFF"/>
                </a:solidFill>
                <a:latin typeface="Montserrat"/>
                <a:ea typeface="Montserrat"/>
                <a:cs typeface="Montserrat"/>
                <a:sym typeface="Montserrat"/>
              </a:rPr>
              <a:t>With the rise of smartphones, screen time increased dramatically. By 2023, the average global screen time reached about 6 hours and 40 minutes per day. </a:t>
            </a:r>
          </a:p>
          <a:p>
            <a:pPr algn="just" marL="469539" indent="-234770" lvl="1">
              <a:lnSpc>
                <a:spcPts val="3653"/>
              </a:lnSpc>
              <a:buFont typeface="Arial"/>
              <a:buChar char="•"/>
            </a:pPr>
            <a:r>
              <a:rPr lang="en-US" sz="2174">
                <a:solidFill>
                  <a:srgbClr val="FFFFFF"/>
                </a:solidFill>
                <a:latin typeface="Montserrat"/>
                <a:ea typeface="Montserrat"/>
                <a:cs typeface="Montserrat"/>
                <a:sym typeface="Montserrat"/>
              </a:rPr>
              <a:t>Children and Teens: Screen time among children (8-12 years) in the US increased from 4 hours 36 minutes in 2015 to 5 hours 33 minutes in 2021. For teens (13-18 years), it rose from 6 hours 40 minutes in 2015 to 8 hours 39 minutes in 2021. </a:t>
            </a:r>
          </a:p>
        </p:txBody>
      </p:sp>
      <p:sp>
        <p:nvSpPr>
          <p:cNvPr name="TextBox 19" id="19"/>
          <p:cNvSpPr txBox="true"/>
          <p:nvPr/>
        </p:nvSpPr>
        <p:spPr>
          <a:xfrm rot="0">
            <a:off x="2664703" y="6935968"/>
            <a:ext cx="3319258" cy="779952"/>
          </a:xfrm>
          <a:prstGeom prst="rect">
            <a:avLst/>
          </a:prstGeom>
        </p:spPr>
        <p:txBody>
          <a:bodyPr anchor="t" rtlCol="false" tIns="0" lIns="0" bIns="0" rIns="0">
            <a:spAutoFit/>
          </a:bodyPr>
          <a:lstStyle/>
          <a:p>
            <a:pPr algn="l">
              <a:lnSpc>
                <a:spcPts val="6424"/>
              </a:lnSpc>
            </a:pPr>
            <a:r>
              <a:rPr lang="en-US" sz="4589" b="true">
                <a:solidFill>
                  <a:srgbClr val="FFFFFF"/>
                </a:solidFill>
                <a:latin typeface="Montserrat Medium"/>
                <a:ea typeface="Montserrat Medium"/>
                <a:cs typeface="Montserrat Medium"/>
                <a:sym typeface="Montserrat Medium"/>
              </a:rPr>
              <a:t>2010s</a:t>
            </a:r>
          </a:p>
        </p:txBody>
      </p:sp>
      <p:sp>
        <p:nvSpPr>
          <p:cNvPr name="TextBox 20" id="20"/>
          <p:cNvSpPr txBox="true"/>
          <p:nvPr/>
        </p:nvSpPr>
        <p:spPr>
          <a:xfrm rot="0">
            <a:off x="2618255" y="7668295"/>
            <a:ext cx="2063724" cy="479256"/>
          </a:xfrm>
          <a:prstGeom prst="rect">
            <a:avLst/>
          </a:prstGeom>
        </p:spPr>
        <p:txBody>
          <a:bodyPr anchor="t" rtlCol="false" tIns="0" lIns="0" bIns="0" rIns="0">
            <a:spAutoFit/>
          </a:bodyPr>
          <a:lstStyle/>
          <a:p>
            <a:pPr algn="l">
              <a:lnSpc>
                <a:spcPts val="3994"/>
              </a:lnSpc>
            </a:pPr>
            <a:r>
              <a:rPr lang="en-US" sz="2853" b="true">
                <a:solidFill>
                  <a:srgbClr val="FFFFFF"/>
                </a:solidFill>
                <a:latin typeface="Montserrat Medium"/>
                <a:ea typeface="Montserrat Medium"/>
                <a:cs typeface="Montserrat Medium"/>
                <a:sym typeface="Montserrat Medium"/>
              </a:rPr>
              <a:t>Onwards: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975021" y="1530001"/>
            <a:ext cx="10287000" cy="5169598"/>
            <a:chOff x="0" y="0"/>
            <a:chExt cx="26848344" cy="13492286"/>
          </a:xfrm>
        </p:grpSpPr>
        <p:sp>
          <p:nvSpPr>
            <p:cNvPr name="Freeform 3" id="3"/>
            <p:cNvSpPr/>
            <p:nvPr/>
          </p:nvSpPr>
          <p:spPr>
            <a:xfrm flipH="false" flipV="false" rot="0">
              <a:off x="0" y="0"/>
              <a:ext cx="26848343" cy="13492287"/>
            </a:xfrm>
            <a:custGeom>
              <a:avLst/>
              <a:gdLst/>
              <a:ahLst/>
              <a:cxnLst/>
              <a:rect r="r" b="b" t="t" l="l"/>
              <a:pathLst>
                <a:path h="13492287" w="26848343">
                  <a:moveTo>
                    <a:pt x="0" y="0"/>
                  </a:moveTo>
                  <a:lnTo>
                    <a:pt x="26848343" y="0"/>
                  </a:lnTo>
                  <a:lnTo>
                    <a:pt x="26848343" y="13492287"/>
                  </a:lnTo>
                  <a:lnTo>
                    <a:pt x="0" y="13492287"/>
                  </a:lnTo>
                  <a:close/>
                </a:path>
              </a:pathLst>
            </a:custGeom>
            <a:solidFill>
              <a:srgbClr val="142643"/>
            </a:solidFill>
          </p:spPr>
        </p:sp>
      </p:grpSp>
      <p:grpSp>
        <p:nvGrpSpPr>
          <p:cNvPr name="Group 4" id="4"/>
          <p:cNvGrpSpPr/>
          <p:nvPr/>
        </p:nvGrpSpPr>
        <p:grpSpPr>
          <a:xfrm rot="0">
            <a:off x="12924290" y="3158764"/>
            <a:ext cx="7119140" cy="5765129"/>
            <a:chOff x="0" y="0"/>
            <a:chExt cx="9492187" cy="7686839"/>
          </a:xfrm>
        </p:grpSpPr>
        <p:pic>
          <p:nvPicPr>
            <p:cNvPr name="Picture 5" id="5"/>
            <p:cNvPicPr>
              <a:picLocks noChangeAspect="true"/>
            </p:cNvPicPr>
            <p:nvPr/>
          </p:nvPicPr>
          <p:blipFill>
            <a:blip r:embed="rId2"/>
            <a:srcRect l="30539" t="0" r="0" b="0"/>
            <a:stretch>
              <a:fillRect/>
            </a:stretch>
          </p:blipFill>
          <p:spPr>
            <a:xfrm flipH="false" flipV="false">
              <a:off x="0" y="0"/>
              <a:ext cx="9492187" cy="7686839"/>
            </a:xfrm>
            <a:prstGeom prst="rect">
              <a:avLst/>
            </a:prstGeom>
          </p:spPr>
        </p:pic>
      </p:grpSp>
      <p:sp>
        <p:nvSpPr>
          <p:cNvPr name="AutoShape 6" id="6"/>
          <p:cNvSpPr/>
          <p:nvPr/>
        </p:nvSpPr>
        <p:spPr>
          <a:xfrm flipV="true">
            <a:off x="520141" y="399958"/>
            <a:ext cx="0" cy="738352"/>
          </a:xfrm>
          <a:prstGeom prst="line">
            <a:avLst/>
          </a:prstGeom>
          <a:ln cap="flat" w="19050">
            <a:solidFill>
              <a:srgbClr val="BC2227"/>
            </a:solidFill>
            <a:prstDash val="solid"/>
            <a:headEnd type="none" len="sm" w="sm"/>
            <a:tailEnd type="none" len="sm" w="sm"/>
          </a:ln>
        </p:spPr>
      </p:sp>
      <p:sp>
        <p:nvSpPr>
          <p:cNvPr name="AutoShape 7" id="7"/>
          <p:cNvSpPr/>
          <p:nvPr/>
        </p:nvSpPr>
        <p:spPr>
          <a:xfrm rot="-5400000">
            <a:off x="16976058" y="1406365"/>
            <a:ext cx="537909" cy="0"/>
          </a:xfrm>
          <a:prstGeom prst="line">
            <a:avLst/>
          </a:prstGeom>
          <a:ln cap="flat" w="28575">
            <a:solidFill>
              <a:srgbClr val="BC2227"/>
            </a:solidFill>
            <a:prstDash val="solid"/>
            <a:headEnd type="none" len="sm" w="sm"/>
            <a:tailEnd type="none" len="sm" w="sm"/>
          </a:ln>
        </p:spPr>
      </p:sp>
      <p:sp>
        <p:nvSpPr>
          <p:cNvPr name="TextBox 8" id="8"/>
          <p:cNvSpPr txBox="true"/>
          <p:nvPr/>
        </p:nvSpPr>
        <p:spPr>
          <a:xfrm rot="0">
            <a:off x="781677" y="560142"/>
            <a:ext cx="5807546" cy="468558"/>
          </a:xfrm>
          <a:prstGeom prst="rect">
            <a:avLst/>
          </a:prstGeom>
        </p:spPr>
        <p:txBody>
          <a:bodyPr anchor="t" rtlCol="false" tIns="0" lIns="0" bIns="0" rIns="0">
            <a:spAutoFit/>
          </a:bodyPr>
          <a:lstStyle/>
          <a:p>
            <a:pPr algn="l">
              <a:lnSpc>
                <a:spcPts val="3672"/>
              </a:lnSpc>
            </a:pPr>
            <a:r>
              <a:rPr lang="en-US" sz="3338" b="true">
                <a:solidFill>
                  <a:srgbClr val="142643"/>
                </a:solidFill>
                <a:latin typeface="Poppins Bold"/>
                <a:ea typeface="Poppins Bold"/>
                <a:cs typeface="Poppins Bold"/>
                <a:sym typeface="Poppins Bold"/>
              </a:rPr>
              <a:t>Decrease in Productivity </a:t>
            </a:r>
          </a:p>
        </p:txBody>
      </p:sp>
      <p:sp>
        <p:nvSpPr>
          <p:cNvPr name="TextBox 9" id="9"/>
          <p:cNvSpPr txBox="true"/>
          <p:nvPr/>
        </p:nvSpPr>
        <p:spPr>
          <a:xfrm rot="0">
            <a:off x="13533722" y="1208848"/>
            <a:ext cx="3426934" cy="352425"/>
          </a:xfrm>
          <a:prstGeom prst="rect">
            <a:avLst/>
          </a:prstGeom>
        </p:spPr>
        <p:txBody>
          <a:bodyPr anchor="t" rtlCol="false" tIns="0" lIns="0" bIns="0" rIns="0">
            <a:spAutoFit/>
          </a:bodyPr>
          <a:lstStyle/>
          <a:p>
            <a:pPr algn="r">
              <a:lnSpc>
                <a:spcPts val="2875"/>
              </a:lnSpc>
            </a:pPr>
            <a:r>
              <a:rPr lang="en-US" sz="2395" b="true">
                <a:solidFill>
                  <a:srgbClr val="FFFFFF"/>
                </a:solidFill>
                <a:latin typeface="Montserrat Medium"/>
                <a:ea typeface="Montserrat Medium"/>
                <a:cs typeface="Montserrat Medium"/>
                <a:sym typeface="Montserrat Medium"/>
              </a:rPr>
              <a:t>Physical Smart Box</a:t>
            </a:r>
          </a:p>
        </p:txBody>
      </p:sp>
      <p:sp>
        <p:nvSpPr>
          <p:cNvPr name="TextBox 10" id="10"/>
          <p:cNvSpPr txBox="true"/>
          <p:nvPr/>
        </p:nvSpPr>
        <p:spPr>
          <a:xfrm rot="0">
            <a:off x="752701" y="1380298"/>
            <a:ext cx="12171589" cy="2374031"/>
          </a:xfrm>
          <a:prstGeom prst="rect">
            <a:avLst/>
          </a:prstGeom>
        </p:spPr>
        <p:txBody>
          <a:bodyPr anchor="t" rtlCol="false" tIns="0" lIns="0" bIns="0" rIns="0">
            <a:spAutoFit/>
          </a:bodyPr>
          <a:lstStyle/>
          <a:p>
            <a:pPr algn="just">
              <a:lnSpc>
                <a:spcPts val="2693"/>
              </a:lnSpc>
              <a:spcBef>
                <a:spcPct val="0"/>
              </a:spcBef>
            </a:pPr>
            <a:r>
              <a:rPr lang="en-US" b="true" sz="2244">
                <a:solidFill>
                  <a:srgbClr val="000000"/>
                </a:solidFill>
                <a:latin typeface="Montserrat Bold"/>
                <a:ea typeface="Montserrat Bold"/>
                <a:cs typeface="Montserrat Bold"/>
                <a:sym typeface="Montserrat Bold"/>
              </a:rPr>
              <a:t>Interruptions: </a:t>
            </a:r>
          </a:p>
          <a:p>
            <a:pPr algn="just">
              <a:lnSpc>
                <a:spcPts val="2693"/>
              </a:lnSpc>
              <a:spcBef>
                <a:spcPct val="0"/>
              </a:spcBef>
            </a:pPr>
            <a:r>
              <a:rPr lang="en-US" b="true" sz="2244">
                <a:solidFill>
                  <a:srgbClr val="000000"/>
                </a:solidFill>
                <a:latin typeface="Montserrat Medium"/>
                <a:ea typeface="Montserrat Medium"/>
                <a:cs typeface="Montserrat Medium"/>
                <a:sym typeface="Montserrat Medium"/>
              </a:rPr>
              <a:t>Frequent notifications and the urge to check phones disrupt the flow of work, making it harder to maintain concentration. </a:t>
            </a:r>
          </a:p>
          <a:p>
            <a:pPr algn="just">
              <a:lnSpc>
                <a:spcPts val="2693"/>
              </a:lnSpc>
              <a:spcBef>
                <a:spcPct val="0"/>
              </a:spcBef>
            </a:pPr>
          </a:p>
          <a:p>
            <a:pPr algn="just">
              <a:lnSpc>
                <a:spcPts val="2693"/>
              </a:lnSpc>
              <a:spcBef>
                <a:spcPct val="0"/>
              </a:spcBef>
            </a:pPr>
            <a:r>
              <a:rPr lang="en-US" b="true" sz="2244">
                <a:solidFill>
                  <a:srgbClr val="000000"/>
                </a:solidFill>
                <a:latin typeface="Montserrat Bold"/>
                <a:ea typeface="Montserrat Bold"/>
                <a:cs typeface="Montserrat Bold"/>
                <a:sym typeface="Montserrat Bold"/>
              </a:rPr>
              <a:t>Multitasking: </a:t>
            </a:r>
          </a:p>
          <a:p>
            <a:pPr algn="just">
              <a:lnSpc>
                <a:spcPts val="2693"/>
              </a:lnSpc>
              <a:spcBef>
                <a:spcPct val="0"/>
              </a:spcBef>
            </a:pPr>
            <a:r>
              <a:rPr lang="en-US" b="true" sz="2244">
                <a:solidFill>
                  <a:srgbClr val="000000"/>
                </a:solidFill>
                <a:latin typeface="Montserrat Medium"/>
                <a:ea typeface="Montserrat Medium"/>
                <a:cs typeface="Montserrat Medium"/>
                <a:sym typeface="Montserrat Medium"/>
              </a:rPr>
              <a:t>The constant switching between tasks on smartphones can lead to reduced efficiency and increased errors. </a:t>
            </a:r>
          </a:p>
        </p:txBody>
      </p:sp>
      <p:sp>
        <p:nvSpPr>
          <p:cNvPr name="AutoShape 11" id="11"/>
          <p:cNvSpPr/>
          <p:nvPr/>
        </p:nvSpPr>
        <p:spPr>
          <a:xfrm flipV="true">
            <a:off x="520141" y="4093477"/>
            <a:ext cx="0" cy="738352"/>
          </a:xfrm>
          <a:prstGeom prst="line">
            <a:avLst/>
          </a:prstGeom>
          <a:ln cap="flat" w="19050">
            <a:solidFill>
              <a:srgbClr val="BC2227"/>
            </a:solidFill>
            <a:prstDash val="solid"/>
            <a:headEnd type="none" len="sm" w="sm"/>
            <a:tailEnd type="none" len="sm" w="sm"/>
          </a:ln>
        </p:spPr>
      </p:sp>
      <p:grpSp>
        <p:nvGrpSpPr>
          <p:cNvPr name="Group 12" id="12"/>
          <p:cNvGrpSpPr/>
          <p:nvPr/>
        </p:nvGrpSpPr>
        <p:grpSpPr>
          <a:xfrm rot="0">
            <a:off x="-216341" y="7648575"/>
            <a:ext cx="18027686" cy="3486632"/>
            <a:chOff x="0" y="0"/>
            <a:chExt cx="61196008" cy="11835572"/>
          </a:xfrm>
        </p:grpSpPr>
        <p:sp>
          <p:nvSpPr>
            <p:cNvPr name="Freeform 13" id="13"/>
            <p:cNvSpPr/>
            <p:nvPr/>
          </p:nvSpPr>
          <p:spPr>
            <a:xfrm flipH="false" flipV="false" rot="0">
              <a:off x="0" y="0"/>
              <a:ext cx="61196010" cy="11835572"/>
            </a:xfrm>
            <a:custGeom>
              <a:avLst/>
              <a:gdLst/>
              <a:ahLst/>
              <a:cxnLst/>
              <a:rect r="r" b="b" t="t" l="l"/>
              <a:pathLst>
                <a:path h="11835572" w="61196010">
                  <a:moveTo>
                    <a:pt x="0" y="0"/>
                  </a:moveTo>
                  <a:lnTo>
                    <a:pt x="61196010" y="0"/>
                  </a:lnTo>
                  <a:lnTo>
                    <a:pt x="61196010" y="11835572"/>
                  </a:lnTo>
                  <a:lnTo>
                    <a:pt x="0" y="11835572"/>
                  </a:lnTo>
                  <a:close/>
                </a:path>
              </a:pathLst>
            </a:custGeom>
            <a:solidFill>
              <a:srgbClr val="BC2227"/>
            </a:solidFill>
          </p:spPr>
        </p:sp>
      </p:grpSp>
      <p:sp>
        <p:nvSpPr>
          <p:cNvPr name="TextBox 14" id="14"/>
          <p:cNvSpPr txBox="true"/>
          <p:nvPr/>
        </p:nvSpPr>
        <p:spPr>
          <a:xfrm rot="0">
            <a:off x="781677" y="4278204"/>
            <a:ext cx="7906075" cy="468558"/>
          </a:xfrm>
          <a:prstGeom prst="rect">
            <a:avLst/>
          </a:prstGeom>
        </p:spPr>
        <p:txBody>
          <a:bodyPr anchor="t" rtlCol="false" tIns="0" lIns="0" bIns="0" rIns="0">
            <a:spAutoFit/>
          </a:bodyPr>
          <a:lstStyle/>
          <a:p>
            <a:pPr algn="l">
              <a:lnSpc>
                <a:spcPts val="3672"/>
              </a:lnSpc>
            </a:pPr>
            <a:r>
              <a:rPr lang="en-US" sz="3338" b="true">
                <a:solidFill>
                  <a:srgbClr val="142643"/>
                </a:solidFill>
                <a:latin typeface="Poppins Bold"/>
                <a:ea typeface="Poppins Bold"/>
                <a:cs typeface="Poppins Bold"/>
                <a:sym typeface="Poppins Bold"/>
              </a:rPr>
              <a:t>Increase in Procrastination </a:t>
            </a:r>
          </a:p>
        </p:txBody>
      </p:sp>
      <p:sp>
        <p:nvSpPr>
          <p:cNvPr name="TextBox 15" id="15"/>
          <p:cNvSpPr txBox="true"/>
          <p:nvPr/>
        </p:nvSpPr>
        <p:spPr>
          <a:xfrm rot="0">
            <a:off x="505853" y="8748369"/>
            <a:ext cx="16739159" cy="1630314"/>
          </a:xfrm>
          <a:prstGeom prst="rect">
            <a:avLst/>
          </a:prstGeom>
        </p:spPr>
        <p:txBody>
          <a:bodyPr anchor="t" rtlCol="false" tIns="0" lIns="0" bIns="0" rIns="0">
            <a:spAutoFit/>
          </a:bodyPr>
          <a:lstStyle/>
          <a:p>
            <a:pPr algn="l">
              <a:lnSpc>
                <a:spcPts val="3279"/>
              </a:lnSpc>
            </a:pPr>
            <a:r>
              <a:rPr lang="en-US" sz="2342" b="true">
                <a:solidFill>
                  <a:srgbClr val="FFFFFF"/>
                </a:solidFill>
                <a:latin typeface="Montserrat Medium"/>
                <a:ea typeface="Montserrat Medium"/>
                <a:cs typeface="Montserrat Medium"/>
                <a:sym typeface="Montserrat Medium"/>
              </a:rPr>
              <a:t>The rise of smartphones has led to a significant increase in screen time, which has been linked to decreased productivity and increased procrastination. Balancing smartphone use with productive activities is crucial to mitigate these effects. </a:t>
            </a:r>
          </a:p>
          <a:p>
            <a:pPr algn="l">
              <a:lnSpc>
                <a:spcPts val="3279"/>
              </a:lnSpc>
            </a:pPr>
          </a:p>
        </p:txBody>
      </p:sp>
      <p:sp>
        <p:nvSpPr>
          <p:cNvPr name="TextBox 16" id="16"/>
          <p:cNvSpPr txBox="true"/>
          <p:nvPr/>
        </p:nvSpPr>
        <p:spPr>
          <a:xfrm rot="0">
            <a:off x="752701" y="5143500"/>
            <a:ext cx="11654155" cy="2333625"/>
          </a:xfrm>
          <a:prstGeom prst="rect">
            <a:avLst/>
          </a:prstGeom>
        </p:spPr>
        <p:txBody>
          <a:bodyPr anchor="t" rtlCol="false" tIns="0" lIns="0" bIns="0" rIns="0">
            <a:spAutoFit/>
          </a:bodyPr>
          <a:lstStyle/>
          <a:p>
            <a:pPr algn="just">
              <a:lnSpc>
                <a:spcPts val="2693"/>
              </a:lnSpc>
              <a:spcBef>
                <a:spcPct val="0"/>
              </a:spcBef>
            </a:pPr>
            <a:r>
              <a:rPr lang="en-US" b="true" sz="2244">
                <a:solidFill>
                  <a:srgbClr val="000000"/>
                </a:solidFill>
                <a:latin typeface="Montserrat Bold"/>
                <a:ea typeface="Montserrat Bold"/>
                <a:cs typeface="Montserrat Bold"/>
                <a:sym typeface="Montserrat Bold"/>
              </a:rPr>
              <a:t>Instant Gratification: </a:t>
            </a:r>
          </a:p>
          <a:p>
            <a:pPr algn="just">
              <a:lnSpc>
                <a:spcPts val="2693"/>
              </a:lnSpc>
              <a:spcBef>
                <a:spcPct val="0"/>
              </a:spcBef>
            </a:pPr>
            <a:r>
              <a:rPr lang="en-US" sz="2244">
                <a:solidFill>
                  <a:srgbClr val="000000"/>
                </a:solidFill>
                <a:latin typeface="Montserrat"/>
                <a:ea typeface="Montserrat"/>
                <a:cs typeface="Montserrat"/>
                <a:sym typeface="Montserrat"/>
              </a:rPr>
              <a:t>Social media, games, and other apps provide immediate rewards, making it easy to delay important tasks.</a:t>
            </a:r>
          </a:p>
          <a:p>
            <a:pPr algn="just">
              <a:lnSpc>
                <a:spcPts val="2693"/>
              </a:lnSpc>
              <a:spcBef>
                <a:spcPct val="0"/>
              </a:spcBef>
            </a:pPr>
            <a:r>
              <a:rPr lang="en-US" b="true" sz="2244">
                <a:solidFill>
                  <a:srgbClr val="000000"/>
                </a:solidFill>
                <a:latin typeface="Montserrat Bold"/>
                <a:ea typeface="Montserrat Bold"/>
                <a:cs typeface="Montserrat Bold"/>
                <a:sym typeface="Montserrat Bold"/>
              </a:rPr>
              <a:t> </a:t>
            </a:r>
          </a:p>
          <a:p>
            <a:pPr algn="just">
              <a:lnSpc>
                <a:spcPts val="2693"/>
              </a:lnSpc>
              <a:spcBef>
                <a:spcPct val="0"/>
              </a:spcBef>
            </a:pPr>
            <a:r>
              <a:rPr lang="en-US" b="true" sz="2244">
                <a:solidFill>
                  <a:srgbClr val="000000"/>
                </a:solidFill>
                <a:latin typeface="Montserrat Bold"/>
                <a:ea typeface="Montserrat Bold"/>
                <a:cs typeface="Montserrat Bold"/>
                <a:sym typeface="Montserrat Bold"/>
              </a:rPr>
              <a:t>Emotional Regulation: </a:t>
            </a:r>
          </a:p>
          <a:p>
            <a:pPr algn="just">
              <a:lnSpc>
                <a:spcPts val="2693"/>
              </a:lnSpc>
              <a:spcBef>
                <a:spcPct val="0"/>
              </a:spcBef>
            </a:pPr>
            <a:r>
              <a:rPr lang="en-US" b="true" sz="2244">
                <a:solidFill>
                  <a:srgbClr val="000000"/>
                </a:solidFill>
                <a:latin typeface="Montserrat Medium"/>
                <a:ea typeface="Montserrat Medium"/>
                <a:cs typeface="Montserrat Medium"/>
                <a:sym typeface="Montserrat Medium"/>
              </a:rPr>
              <a:t>People often use their phones to cope with negative emotions, which can lead to </a:t>
            </a:r>
            <a:r>
              <a:rPr lang="en-US" sz="2244">
                <a:solidFill>
                  <a:srgbClr val="000000"/>
                </a:solidFill>
                <a:latin typeface="Montserrat"/>
                <a:ea typeface="Montserrat"/>
                <a:cs typeface="Montserrat"/>
                <a:sym typeface="Montserrat"/>
              </a:rPr>
              <a:t>procrastination</a:t>
            </a:r>
            <a:r>
              <a:rPr lang="en-US" b="true" sz="2244">
                <a:solidFill>
                  <a:srgbClr val="000000"/>
                </a:solidFill>
                <a:latin typeface="Montserrat Bold"/>
                <a:ea typeface="Montserrat Bold"/>
                <a:cs typeface="Montserrat Bold"/>
                <a:sym typeface="Montserrat Bold"/>
              </a:rPr>
              <a:t>. </a:t>
            </a:r>
          </a:p>
        </p:txBody>
      </p:sp>
      <p:sp>
        <p:nvSpPr>
          <p:cNvPr name="AutoShape 17" id="17"/>
          <p:cNvSpPr/>
          <p:nvPr/>
        </p:nvSpPr>
        <p:spPr>
          <a:xfrm flipV="true">
            <a:off x="515378" y="7877175"/>
            <a:ext cx="0" cy="738352"/>
          </a:xfrm>
          <a:prstGeom prst="line">
            <a:avLst/>
          </a:prstGeom>
          <a:ln cap="flat" w="19050">
            <a:solidFill>
              <a:srgbClr val="FFFFFF"/>
            </a:solidFill>
            <a:prstDash val="solid"/>
            <a:headEnd type="none" len="sm" w="sm"/>
            <a:tailEnd type="none" len="sm" w="sm"/>
          </a:ln>
        </p:spPr>
      </p:sp>
      <p:sp>
        <p:nvSpPr>
          <p:cNvPr name="TextBox 18" id="18"/>
          <p:cNvSpPr txBox="true"/>
          <p:nvPr/>
        </p:nvSpPr>
        <p:spPr>
          <a:xfrm rot="0">
            <a:off x="776915" y="8061903"/>
            <a:ext cx="7906075" cy="468558"/>
          </a:xfrm>
          <a:prstGeom prst="rect">
            <a:avLst/>
          </a:prstGeom>
        </p:spPr>
        <p:txBody>
          <a:bodyPr anchor="t" rtlCol="false" tIns="0" lIns="0" bIns="0" rIns="0">
            <a:spAutoFit/>
          </a:bodyPr>
          <a:lstStyle/>
          <a:p>
            <a:pPr algn="l">
              <a:lnSpc>
                <a:spcPts val="3672"/>
              </a:lnSpc>
            </a:pPr>
            <a:r>
              <a:rPr lang="en-US" sz="3338" b="true">
                <a:solidFill>
                  <a:srgbClr val="FFB800"/>
                </a:solidFill>
                <a:latin typeface="Poppins Bold"/>
                <a:ea typeface="Poppins Bold"/>
                <a:cs typeface="Poppins Bold"/>
                <a:sym typeface="Poppins Bold"/>
              </a:rPr>
              <a:t>Conclusion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6572250" y="-6572250"/>
            <a:ext cx="5143500" cy="18288000"/>
            <a:chOff x="0" y="0"/>
            <a:chExt cx="13424172" cy="47730389"/>
          </a:xfrm>
        </p:grpSpPr>
        <p:sp>
          <p:nvSpPr>
            <p:cNvPr name="Freeform 3" id="3"/>
            <p:cNvSpPr/>
            <p:nvPr/>
          </p:nvSpPr>
          <p:spPr>
            <a:xfrm flipH="false" flipV="false" rot="0">
              <a:off x="0" y="0"/>
              <a:ext cx="13424171" cy="47730389"/>
            </a:xfrm>
            <a:custGeom>
              <a:avLst/>
              <a:gdLst/>
              <a:ahLst/>
              <a:cxnLst/>
              <a:rect r="r" b="b" t="t" l="l"/>
              <a:pathLst>
                <a:path h="47730389" w="13424171">
                  <a:moveTo>
                    <a:pt x="0" y="0"/>
                  </a:moveTo>
                  <a:lnTo>
                    <a:pt x="13424171" y="0"/>
                  </a:lnTo>
                  <a:lnTo>
                    <a:pt x="13424171" y="47730389"/>
                  </a:lnTo>
                  <a:lnTo>
                    <a:pt x="0" y="47730389"/>
                  </a:lnTo>
                  <a:close/>
                </a:path>
              </a:pathLst>
            </a:custGeom>
            <a:solidFill>
              <a:srgbClr val="142643"/>
            </a:solidFill>
          </p:spPr>
        </p:sp>
      </p:grpSp>
      <p:sp>
        <p:nvSpPr>
          <p:cNvPr name="AutoShape 4" id="4"/>
          <p:cNvSpPr/>
          <p:nvPr/>
        </p:nvSpPr>
        <p:spPr>
          <a:xfrm rot="-5400000">
            <a:off x="16976058" y="1406365"/>
            <a:ext cx="537909" cy="0"/>
          </a:xfrm>
          <a:prstGeom prst="line">
            <a:avLst/>
          </a:prstGeom>
          <a:ln cap="flat" w="28575">
            <a:solidFill>
              <a:srgbClr val="BC2227"/>
            </a:solidFill>
            <a:prstDash val="solid"/>
            <a:headEnd type="none" len="sm" w="sm"/>
            <a:tailEnd type="none" len="sm" w="sm"/>
          </a:ln>
        </p:spPr>
      </p:sp>
      <p:sp>
        <p:nvSpPr>
          <p:cNvPr name="AutoShape 5" id="5"/>
          <p:cNvSpPr/>
          <p:nvPr/>
        </p:nvSpPr>
        <p:spPr>
          <a:xfrm flipV="true">
            <a:off x="1042988" y="1028700"/>
            <a:ext cx="0" cy="1105836"/>
          </a:xfrm>
          <a:prstGeom prst="line">
            <a:avLst/>
          </a:prstGeom>
          <a:ln cap="flat" w="28575">
            <a:solidFill>
              <a:srgbClr val="BC2227"/>
            </a:solidFill>
            <a:prstDash val="solid"/>
            <a:headEnd type="none" len="sm" w="sm"/>
            <a:tailEnd type="none" len="sm" w="sm"/>
          </a:ln>
        </p:spPr>
      </p:sp>
      <p:grpSp>
        <p:nvGrpSpPr>
          <p:cNvPr name="Group 6" id="6"/>
          <p:cNvGrpSpPr/>
          <p:nvPr/>
        </p:nvGrpSpPr>
        <p:grpSpPr>
          <a:xfrm rot="0">
            <a:off x="9642898" y="4531843"/>
            <a:ext cx="5252177" cy="1338845"/>
            <a:chOff x="0" y="0"/>
            <a:chExt cx="1262530" cy="321834"/>
          </a:xfrm>
        </p:grpSpPr>
        <p:sp>
          <p:nvSpPr>
            <p:cNvPr name="Freeform 7" id="7"/>
            <p:cNvSpPr/>
            <p:nvPr/>
          </p:nvSpPr>
          <p:spPr>
            <a:xfrm flipH="false" flipV="false" rot="0">
              <a:off x="0" y="0"/>
              <a:ext cx="1262530" cy="321834"/>
            </a:xfrm>
            <a:custGeom>
              <a:avLst/>
              <a:gdLst/>
              <a:ahLst/>
              <a:cxnLst/>
              <a:rect r="r" b="b" t="t" l="l"/>
              <a:pathLst>
                <a:path h="321834" w="1262530">
                  <a:moveTo>
                    <a:pt x="58962" y="0"/>
                  </a:moveTo>
                  <a:lnTo>
                    <a:pt x="1203568" y="0"/>
                  </a:lnTo>
                  <a:cubicBezTo>
                    <a:pt x="1219206" y="0"/>
                    <a:pt x="1234203" y="6212"/>
                    <a:pt x="1245261" y="17269"/>
                  </a:cubicBezTo>
                  <a:cubicBezTo>
                    <a:pt x="1256318" y="28327"/>
                    <a:pt x="1262530" y="43324"/>
                    <a:pt x="1262530" y="58962"/>
                  </a:cubicBezTo>
                  <a:lnTo>
                    <a:pt x="1262530" y="262873"/>
                  </a:lnTo>
                  <a:cubicBezTo>
                    <a:pt x="1262530" y="278510"/>
                    <a:pt x="1256318" y="293508"/>
                    <a:pt x="1245261" y="304565"/>
                  </a:cubicBezTo>
                  <a:cubicBezTo>
                    <a:pt x="1234203" y="315622"/>
                    <a:pt x="1219206" y="321834"/>
                    <a:pt x="1203568" y="321834"/>
                  </a:cubicBezTo>
                  <a:lnTo>
                    <a:pt x="58962" y="321834"/>
                  </a:lnTo>
                  <a:cubicBezTo>
                    <a:pt x="43324" y="321834"/>
                    <a:pt x="28327" y="315622"/>
                    <a:pt x="17269" y="304565"/>
                  </a:cubicBezTo>
                  <a:cubicBezTo>
                    <a:pt x="6212" y="293508"/>
                    <a:pt x="0" y="278510"/>
                    <a:pt x="0" y="262873"/>
                  </a:cubicBezTo>
                  <a:lnTo>
                    <a:pt x="0" y="58962"/>
                  </a:lnTo>
                  <a:cubicBezTo>
                    <a:pt x="0" y="43324"/>
                    <a:pt x="6212" y="28327"/>
                    <a:pt x="17269" y="17269"/>
                  </a:cubicBezTo>
                  <a:cubicBezTo>
                    <a:pt x="28327" y="6212"/>
                    <a:pt x="43324" y="0"/>
                    <a:pt x="58962" y="0"/>
                  </a:cubicBezTo>
                  <a:close/>
                </a:path>
              </a:pathLst>
            </a:custGeom>
            <a:solidFill>
              <a:srgbClr val="BC2227"/>
            </a:solidFill>
            <a:ln cap="rnd">
              <a:noFill/>
              <a:prstDash val="solid"/>
              <a:round/>
            </a:ln>
          </p:spPr>
        </p:sp>
        <p:sp>
          <p:nvSpPr>
            <p:cNvPr name="TextBox 8" id="8"/>
            <p:cNvSpPr txBox="true"/>
            <p:nvPr/>
          </p:nvSpPr>
          <p:spPr>
            <a:xfrm>
              <a:off x="0" y="-47625"/>
              <a:ext cx="1262530" cy="36945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3392925" y="4531843"/>
            <a:ext cx="5252177" cy="1338845"/>
            <a:chOff x="0" y="0"/>
            <a:chExt cx="1262530" cy="321834"/>
          </a:xfrm>
        </p:grpSpPr>
        <p:sp>
          <p:nvSpPr>
            <p:cNvPr name="Freeform 10" id="10"/>
            <p:cNvSpPr/>
            <p:nvPr/>
          </p:nvSpPr>
          <p:spPr>
            <a:xfrm flipH="false" flipV="false" rot="0">
              <a:off x="0" y="0"/>
              <a:ext cx="1262530" cy="321834"/>
            </a:xfrm>
            <a:custGeom>
              <a:avLst/>
              <a:gdLst/>
              <a:ahLst/>
              <a:cxnLst/>
              <a:rect r="r" b="b" t="t" l="l"/>
              <a:pathLst>
                <a:path h="321834" w="1262530">
                  <a:moveTo>
                    <a:pt x="58962" y="0"/>
                  </a:moveTo>
                  <a:lnTo>
                    <a:pt x="1203568" y="0"/>
                  </a:lnTo>
                  <a:cubicBezTo>
                    <a:pt x="1219206" y="0"/>
                    <a:pt x="1234203" y="6212"/>
                    <a:pt x="1245261" y="17269"/>
                  </a:cubicBezTo>
                  <a:cubicBezTo>
                    <a:pt x="1256318" y="28327"/>
                    <a:pt x="1262530" y="43324"/>
                    <a:pt x="1262530" y="58962"/>
                  </a:cubicBezTo>
                  <a:lnTo>
                    <a:pt x="1262530" y="262873"/>
                  </a:lnTo>
                  <a:cubicBezTo>
                    <a:pt x="1262530" y="278510"/>
                    <a:pt x="1256318" y="293508"/>
                    <a:pt x="1245261" y="304565"/>
                  </a:cubicBezTo>
                  <a:cubicBezTo>
                    <a:pt x="1234203" y="315622"/>
                    <a:pt x="1219206" y="321834"/>
                    <a:pt x="1203568" y="321834"/>
                  </a:cubicBezTo>
                  <a:lnTo>
                    <a:pt x="58962" y="321834"/>
                  </a:lnTo>
                  <a:cubicBezTo>
                    <a:pt x="43324" y="321834"/>
                    <a:pt x="28327" y="315622"/>
                    <a:pt x="17269" y="304565"/>
                  </a:cubicBezTo>
                  <a:cubicBezTo>
                    <a:pt x="6212" y="293508"/>
                    <a:pt x="0" y="278510"/>
                    <a:pt x="0" y="262873"/>
                  </a:cubicBezTo>
                  <a:lnTo>
                    <a:pt x="0" y="58962"/>
                  </a:lnTo>
                  <a:cubicBezTo>
                    <a:pt x="0" y="43324"/>
                    <a:pt x="6212" y="28327"/>
                    <a:pt x="17269" y="17269"/>
                  </a:cubicBezTo>
                  <a:cubicBezTo>
                    <a:pt x="28327" y="6212"/>
                    <a:pt x="43324" y="0"/>
                    <a:pt x="58962" y="0"/>
                  </a:cubicBezTo>
                  <a:close/>
                </a:path>
              </a:pathLst>
            </a:custGeom>
            <a:solidFill>
              <a:srgbClr val="BC2227"/>
            </a:solidFill>
            <a:ln cap="rnd">
              <a:noFill/>
              <a:prstDash val="solid"/>
              <a:round/>
            </a:ln>
          </p:spPr>
        </p:sp>
        <p:sp>
          <p:nvSpPr>
            <p:cNvPr name="TextBox 11" id="11"/>
            <p:cNvSpPr txBox="true"/>
            <p:nvPr/>
          </p:nvSpPr>
          <p:spPr>
            <a:xfrm>
              <a:off x="0" y="-47625"/>
              <a:ext cx="1262530" cy="36945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2" id="12"/>
          <p:cNvSpPr txBox="true"/>
          <p:nvPr/>
        </p:nvSpPr>
        <p:spPr>
          <a:xfrm rot="0">
            <a:off x="3746752" y="4967317"/>
            <a:ext cx="3998050" cy="412970"/>
          </a:xfrm>
          <a:prstGeom prst="rect">
            <a:avLst/>
          </a:prstGeom>
        </p:spPr>
        <p:txBody>
          <a:bodyPr anchor="t" rtlCol="false" tIns="0" lIns="0" bIns="0" rIns="0">
            <a:spAutoFit/>
          </a:bodyPr>
          <a:lstStyle/>
          <a:p>
            <a:pPr algn="l" marL="0" indent="0" lvl="0">
              <a:lnSpc>
                <a:spcPts val="3303"/>
              </a:lnSpc>
              <a:spcBef>
                <a:spcPct val="0"/>
              </a:spcBef>
            </a:pPr>
            <a:r>
              <a:rPr lang="en-US" b="true" sz="2359">
                <a:solidFill>
                  <a:srgbClr val="FFFFFF"/>
                </a:solidFill>
                <a:latin typeface="Barlow Bold"/>
                <a:ea typeface="Barlow Bold"/>
                <a:cs typeface="Barlow Bold"/>
                <a:sym typeface="Barlow Bold"/>
              </a:rPr>
              <a:t>To decrease mobile usage</a:t>
            </a:r>
          </a:p>
        </p:txBody>
      </p:sp>
      <p:sp>
        <p:nvSpPr>
          <p:cNvPr name="Freeform 13" id="13"/>
          <p:cNvSpPr/>
          <p:nvPr/>
        </p:nvSpPr>
        <p:spPr>
          <a:xfrm flipH="false" flipV="false" rot="0">
            <a:off x="13773659" y="4948885"/>
            <a:ext cx="720404" cy="506984"/>
          </a:xfrm>
          <a:custGeom>
            <a:avLst/>
            <a:gdLst/>
            <a:ahLst/>
            <a:cxnLst/>
            <a:rect r="r" b="b" t="t" l="l"/>
            <a:pathLst>
              <a:path h="506984" w="720404">
                <a:moveTo>
                  <a:pt x="0" y="0"/>
                </a:moveTo>
                <a:lnTo>
                  <a:pt x="720404" y="0"/>
                </a:lnTo>
                <a:lnTo>
                  <a:pt x="720404" y="506984"/>
                </a:lnTo>
                <a:lnTo>
                  <a:pt x="0" y="506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7491303" y="4840237"/>
            <a:ext cx="722056" cy="722056"/>
          </a:xfrm>
          <a:custGeom>
            <a:avLst/>
            <a:gdLst/>
            <a:ahLst/>
            <a:cxnLst/>
            <a:rect r="r" b="b" t="t" l="l"/>
            <a:pathLst>
              <a:path h="722056" w="722056">
                <a:moveTo>
                  <a:pt x="0" y="0"/>
                </a:moveTo>
                <a:lnTo>
                  <a:pt x="722055" y="0"/>
                </a:lnTo>
                <a:lnTo>
                  <a:pt x="722055" y="722056"/>
                </a:lnTo>
                <a:lnTo>
                  <a:pt x="0" y="7220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5" id="15"/>
          <p:cNvGrpSpPr/>
          <p:nvPr/>
        </p:nvGrpSpPr>
        <p:grpSpPr>
          <a:xfrm rot="0">
            <a:off x="9642898" y="6271970"/>
            <a:ext cx="5252177" cy="1338845"/>
            <a:chOff x="0" y="0"/>
            <a:chExt cx="1262530" cy="321834"/>
          </a:xfrm>
        </p:grpSpPr>
        <p:sp>
          <p:nvSpPr>
            <p:cNvPr name="Freeform 16" id="16"/>
            <p:cNvSpPr/>
            <p:nvPr/>
          </p:nvSpPr>
          <p:spPr>
            <a:xfrm flipH="false" flipV="false" rot="0">
              <a:off x="0" y="0"/>
              <a:ext cx="1262530" cy="321834"/>
            </a:xfrm>
            <a:custGeom>
              <a:avLst/>
              <a:gdLst/>
              <a:ahLst/>
              <a:cxnLst/>
              <a:rect r="r" b="b" t="t" l="l"/>
              <a:pathLst>
                <a:path h="321834" w="1262530">
                  <a:moveTo>
                    <a:pt x="58962" y="0"/>
                  </a:moveTo>
                  <a:lnTo>
                    <a:pt x="1203568" y="0"/>
                  </a:lnTo>
                  <a:cubicBezTo>
                    <a:pt x="1219206" y="0"/>
                    <a:pt x="1234203" y="6212"/>
                    <a:pt x="1245261" y="17269"/>
                  </a:cubicBezTo>
                  <a:cubicBezTo>
                    <a:pt x="1256318" y="28327"/>
                    <a:pt x="1262530" y="43324"/>
                    <a:pt x="1262530" y="58962"/>
                  </a:cubicBezTo>
                  <a:lnTo>
                    <a:pt x="1262530" y="262873"/>
                  </a:lnTo>
                  <a:cubicBezTo>
                    <a:pt x="1262530" y="278510"/>
                    <a:pt x="1256318" y="293508"/>
                    <a:pt x="1245261" y="304565"/>
                  </a:cubicBezTo>
                  <a:cubicBezTo>
                    <a:pt x="1234203" y="315622"/>
                    <a:pt x="1219206" y="321834"/>
                    <a:pt x="1203568" y="321834"/>
                  </a:cubicBezTo>
                  <a:lnTo>
                    <a:pt x="58962" y="321834"/>
                  </a:lnTo>
                  <a:cubicBezTo>
                    <a:pt x="43324" y="321834"/>
                    <a:pt x="28327" y="315622"/>
                    <a:pt x="17269" y="304565"/>
                  </a:cubicBezTo>
                  <a:cubicBezTo>
                    <a:pt x="6212" y="293508"/>
                    <a:pt x="0" y="278510"/>
                    <a:pt x="0" y="262873"/>
                  </a:cubicBezTo>
                  <a:lnTo>
                    <a:pt x="0" y="58962"/>
                  </a:lnTo>
                  <a:cubicBezTo>
                    <a:pt x="0" y="43324"/>
                    <a:pt x="6212" y="28327"/>
                    <a:pt x="17269" y="17269"/>
                  </a:cubicBezTo>
                  <a:cubicBezTo>
                    <a:pt x="28327" y="6212"/>
                    <a:pt x="43324" y="0"/>
                    <a:pt x="58962" y="0"/>
                  </a:cubicBezTo>
                  <a:close/>
                </a:path>
              </a:pathLst>
            </a:custGeom>
            <a:solidFill>
              <a:srgbClr val="0B3759"/>
            </a:solidFill>
            <a:ln cap="rnd">
              <a:noFill/>
              <a:prstDash val="solid"/>
              <a:round/>
            </a:ln>
          </p:spPr>
        </p:sp>
        <p:sp>
          <p:nvSpPr>
            <p:cNvPr name="TextBox 17" id="17"/>
            <p:cNvSpPr txBox="true"/>
            <p:nvPr/>
          </p:nvSpPr>
          <p:spPr>
            <a:xfrm>
              <a:off x="0" y="-47625"/>
              <a:ext cx="1262530" cy="36945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3392925" y="6271970"/>
            <a:ext cx="5252177" cy="1338845"/>
            <a:chOff x="0" y="0"/>
            <a:chExt cx="1262530" cy="321834"/>
          </a:xfrm>
        </p:grpSpPr>
        <p:sp>
          <p:nvSpPr>
            <p:cNvPr name="Freeform 19" id="19"/>
            <p:cNvSpPr/>
            <p:nvPr/>
          </p:nvSpPr>
          <p:spPr>
            <a:xfrm flipH="false" flipV="false" rot="0">
              <a:off x="0" y="0"/>
              <a:ext cx="1262530" cy="321834"/>
            </a:xfrm>
            <a:custGeom>
              <a:avLst/>
              <a:gdLst/>
              <a:ahLst/>
              <a:cxnLst/>
              <a:rect r="r" b="b" t="t" l="l"/>
              <a:pathLst>
                <a:path h="321834" w="1262530">
                  <a:moveTo>
                    <a:pt x="58962" y="0"/>
                  </a:moveTo>
                  <a:lnTo>
                    <a:pt x="1203568" y="0"/>
                  </a:lnTo>
                  <a:cubicBezTo>
                    <a:pt x="1219206" y="0"/>
                    <a:pt x="1234203" y="6212"/>
                    <a:pt x="1245261" y="17269"/>
                  </a:cubicBezTo>
                  <a:cubicBezTo>
                    <a:pt x="1256318" y="28327"/>
                    <a:pt x="1262530" y="43324"/>
                    <a:pt x="1262530" y="58962"/>
                  </a:cubicBezTo>
                  <a:lnTo>
                    <a:pt x="1262530" y="262873"/>
                  </a:lnTo>
                  <a:cubicBezTo>
                    <a:pt x="1262530" y="278510"/>
                    <a:pt x="1256318" y="293508"/>
                    <a:pt x="1245261" y="304565"/>
                  </a:cubicBezTo>
                  <a:cubicBezTo>
                    <a:pt x="1234203" y="315622"/>
                    <a:pt x="1219206" y="321834"/>
                    <a:pt x="1203568" y="321834"/>
                  </a:cubicBezTo>
                  <a:lnTo>
                    <a:pt x="58962" y="321834"/>
                  </a:lnTo>
                  <a:cubicBezTo>
                    <a:pt x="43324" y="321834"/>
                    <a:pt x="28327" y="315622"/>
                    <a:pt x="17269" y="304565"/>
                  </a:cubicBezTo>
                  <a:cubicBezTo>
                    <a:pt x="6212" y="293508"/>
                    <a:pt x="0" y="278510"/>
                    <a:pt x="0" y="262873"/>
                  </a:cubicBezTo>
                  <a:lnTo>
                    <a:pt x="0" y="58962"/>
                  </a:lnTo>
                  <a:cubicBezTo>
                    <a:pt x="0" y="43324"/>
                    <a:pt x="6212" y="28327"/>
                    <a:pt x="17269" y="17269"/>
                  </a:cubicBezTo>
                  <a:cubicBezTo>
                    <a:pt x="28327" y="6212"/>
                    <a:pt x="43324" y="0"/>
                    <a:pt x="58962" y="0"/>
                  </a:cubicBezTo>
                  <a:close/>
                </a:path>
              </a:pathLst>
            </a:custGeom>
            <a:solidFill>
              <a:srgbClr val="0B3759"/>
            </a:solidFill>
            <a:ln cap="rnd">
              <a:noFill/>
              <a:prstDash val="solid"/>
              <a:round/>
            </a:ln>
          </p:spPr>
        </p:sp>
        <p:sp>
          <p:nvSpPr>
            <p:cNvPr name="TextBox 20" id="20"/>
            <p:cNvSpPr txBox="true"/>
            <p:nvPr/>
          </p:nvSpPr>
          <p:spPr>
            <a:xfrm>
              <a:off x="0" y="-47625"/>
              <a:ext cx="1262530" cy="36945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1" id="21"/>
          <p:cNvSpPr txBox="true"/>
          <p:nvPr/>
        </p:nvSpPr>
        <p:spPr>
          <a:xfrm rot="0">
            <a:off x="3746752" y="6707445"/>
            <a:ext cx="3998050" cy="412970"/>
          </a:xfrm>
          <a:prstGeom prst="rect">
            <a:avLst/>
          </a:prstGeom>
        </p:spPr>
        <p:txBody>
          <a:bodyPr anchor="t" rtlCol="false" tIns="0" lIns="0" bIns="0" rIns="0">
            <a:spAutoFit/>
          </a:bodyPr>
          <a:lstStyle/>
          <a:p>
            <a:pPr algn="l" marL="0" indent="0" lvl="0">
              <a:lnSpc>
                <a:spcPts val="3303"/>
              </a:lnSpc>
              <a:spcBef>
                <a:spcPct val="0"/>
              </a:spcBef>
            </a:pPr>
            <a:r>
              <a:rPr lang="en-US" b="true" sz="2359">
                <a:solidFill>
                  <a:srgbClr val="FFFFFF"/>
                </a:solidFill>
                <a:latin typeface="Barlow Bold"/>
                <a:ea typeface="Barlow Bold"/>
                <a:cs typeface="Barlow Bold"/>
                <a:sym typeface="Barlow Bold"/>
              </a:rPr>
              <a:t>Bettering mental wellbeing</a:t>
            </a:r>
          </a:p>
        </p:txBody>
      </p:sp>
      <p:grpSp>
        <p:nvGrpSpPr>
          <p:cNvPr name="Group 22" id="22"/>
          <p:cNvGrpSpPr/>
          <p:nvPr/>
        </p:nvGrpSpPr>
        <p:grpSpPr>
          <a:xfrm rot="0">
            <a:off x="6044918" y="8220415"/>
            <a:ext cx="6198164" cy="1338845"/>
            <a:chOff x="0" y="0"/>
            <a:chExt cx="1489928" cy="321834"/>
          </a:xfrm>
        </p:grpSpPr>
        <p:sp>
          <p:nvSpPr>
            <p:cNvPr name="Freeform 23" id="23"/>
            <p:cNvSpPr/>
            <p:nvPr/>
          </p:nvSpPr>
          <p:spPr>
            <a:xfrm flipH="false" flipV="false" rot="0">
              <a:off x="0" y="0"/>
              <a:ext cx="1489928" cy="321834"/>
            </a:xfrm>
            <a:custGeom>
              <a:avLst/>
              <a:gdLst/>
              <a:ahLst/>
              <a:cxnLst/>
              <a:rect r="r" b="b" t="t" l="l"/>
              <a:pathLst>
                <a:path h="321834" w="1489928">
                  <a:moveTo>
                    <a:pt x="49963" y="0"/>
                  </a:moveTo>
                  <a:lnTo>
                    <a:pt x="1439966" y="0"/>
                  </a:lnTo>
                  <a:cubicBezTo>
                    <a:pt x="1453217" y="0"/>
                    <a:pt x="1465925" y="5264"/>
                    <a:pt x="1475295" y="14634"/>
                  </a:cubicBezTo>
                  <a:cubicBezTo>
                    <a:pt x="1484665" y="24004"/>
                    <a:pt x="1489928" y="36712"/>
                    <a:pt x="1489928" y="49963"/>
                  </a:cubicBezTo>
                  <a:lnTo>
                    <a:pt x="1489928" y="271872"/>
                  </a:lnTo>
                  <a:cubicBezTo>
                    <a:pt x="1489928" y="299465"/>
                    <a:pt x="1467559" y="321834"/>
                    <a:pt x="1439966" y="321834"/>
                  </a:cubicBezTo>
                  <a:lnTo>
                    <a:pt x="49963" y="321834"/>
                  </a:lnTo>
                  <a:cubicBezTo>
                    <a:pt x="36712" y="321834"/>
                    <a:pt x="24004" y="316571"/>
                    <a:pt x="14634" y="307201"/>
                  </a:cubicBezTo>
                  <a:cubicBezTo>
                    <a:pt x="5264" y="297831"/>
                    <a:pt x="0" y="285123"/>
                    <a:pt x="0" y="271872"/>
                  </a:cubicBezTo>
                  <a:lnTo>
                    <a:pt x="0" y="49963"/>
                  </a:lnTo>
                  <a:cubicBezTo>
                    <a:pt x="0" y="36712"/>
                    <a:pt x="5264" y="24004"/>
                    <a:pt x="14634" y="14634"/>
                  </a:cubicBezTo>
                  <a:cubicBezTo>
                    <a:pt x="24004" y="5264"/>
                    <a:pt x="36712" y="0"/>
                    <a:pt x="49963" y="0"/>
                  </a:cubicBezTo>
                  <a:close/>
                </a:path>
              </a:pathLst>
            </a:custGeom>
            <a:solidFill>
              <a:srgbClr val="FFB800"/>
            </a:solidFill>
            <a:ln cap="rnd">
              <a:noFill/>
              <a:prstDash val="solid"/>
              <a:round/>
            </a:ln>
          </p:spPr>
        </p:sp>
        <p:sp>
          <p:nvSpPr>
            <p:cNvPr name="TextBox 24" id="24"/>
            <p:cNvSpPr txBox="true"/>
            <p:nvPr/>
          </p:nvSpPr>
          <p:spPr>
            <a:xfrm>
              <a:off x="0" y="-47625"/>
              <a:ext cx="1489928" cy="36945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5" id="25"/>
          <p:cNvSpPr/>
          <p:nvPr/>
        </p:nvSpPr>
        <p:spPr>
          <a:xfrm flipH="false" flipV="false" rot="0">
            <a:off x="7543188" y="6581086"/>
            <a:ext cx="670170" cy="720613"/>
          </a:xfrm>
          <a:custGeom>
            <a:avLst/>
            <a:gdLst/>
            <a:ahLst/>
            <a:cxnLst/>
            <a:rect r="r" b="b" t="t" l="l"/>
            <a:pathLst>
              <a:path h="720613" w="670170">
                <a:moveTo>
                  <a:pt x="0" y="0"/>
                </a:moveTo>
                <a:lnTo>
                  <a:pt x="670170" y="0"/>
                </a:lnTo>
                <a:lnTo>
                  <a:pt x="670170" y="720613"/>
                </a:lnTo>
                <a:lnTo>
                  <a:pt x="0" y="7206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13773450" y="6582199"/>
            <a:ext cx="720613" cy="720613"/>
          </a:xfrm>
          <a:custGeom>
            <a:avLst/>
            <a:gdLst/>
            <a:ahLst/>
            <a:cxnLst/>
            <a:rect r="r" b="b" t="t" l="l"/>
            <a:pathLst>
              <a:path h="720613" w="720613">
                <a:moveTo>
                  <a:pt x="0" y="0"/>
                </a:moveTo>
                <a:lnTo>
                  <a:pt x="720613" y="0"/>
                </a:lnTo>
                <a:lnTo>
                  <a:pt x="720613" y="720613"/>
                </a:lnTo>
                <a:lnTo>
                  <a:pt x="0" y="7206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1089091" y="8560736"/>
            <a:ext cx="658202" cy="658202"/>
          </a:xfrm>
          <a:custGeom>
            <a:avLst/>
            <a:gdLst/>
            <a:ahLst/>
            <a:cxnLst/>
            <a:rect r="r" b="b" t="t" l="l"/>
            <a:pathLst>
              <a:path h="658202" w="658202">
                <a:moveTo>
                  <a:pt x="0" y="0"/>
                </a:moveTo>
                <a:lnTo>
                  <a:pt x="658202" y="0"/>
                </a:lnTo>
                <a:lnTo>
                  <a:pt x="658202" y="658203"/>
                </a:lnTo>
                <a:lnTo>
                  <a:pt x="0" y="6582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1057275" y="1249830"/>
            <a:ext cx="9879883" cy="711200"/>
          </a:xfrm>
          <a:prstGeom prst="rect">
            <a:avLst/>
          </a:prstGeom>
        </p:spPr>
        <p:txBody>
          <a:bodyPr anchor="t" rtlCol="false" tIns="0" lIns="0" bIns="0" rIns="0">
            <a:spAutoFit/>
          </a:bodyPr>
          <a:lstStyle/>
          <a:p>
            <a:pPr algn="ctr">
              <a:lnSpc>
                <a:spcPts val="5500"/>
              </a:lnSpc>
            </a:pPr>
            <a:r>
              <a:rPr lang="en-US" b="true" sz="5000">
                <a:solidFill>
                  <a:srgbClr val="FFFFFF"/>
                </a:solidFill>
                <a:latin typeface="Poppins Bold"/>
                <a:ea typeface="Poppins Bold"/>
                <a:cs typeface="Poppins Bold"/>
                <a:sym typeface="Poppins Bold"/>
              </a:rPr>
              <a:t>Vision and Business Model</a:t>
            </a:r>
          </a:p>
        </p:txBody>
      </p:sp>
      <p:sp>
        <p:nvSpPr>
          <p:cNvPr name="TextBox 29" id="29"/>
          <p:cNvSpPr txBox="true"/>
          <p:nvPr/>
        </p:nvSpPr>
        <p:spPr>
          <a:xfrm rot="0">
            <a:off x="13533722" y="1208848"/>
            <a:ext cx="3426934" cy="352425"/>
          </a:xfrm>
          <a:prstGeom prst="rect">
            <a:avLst/>
          </a:prstGeom>
        </p:spPr>
        <p:txBody>
          <a:bodyPr anchor="t" rtlCol="false" tIns="0" lIns="0" bIns="0" rIns="0">
            <a:spAutoFit/>
          </a:bodyPr>
          <a:lstStyle/>
          <a:p>
            <a:pPr algn="r">
              <a:lnSpc>
                <a:spcPts val="2875"/>
              </a:lnSpc>
            </a:pPr>
            <a:r>
              <a:rPr lang="en-US" sz="2395" b="true">
                <a:solidFill>
                  <a:srgbClr val="FFFFFF"/>
                </a:solidFill>
                <a:latin typeface="Montserrat Medium"/>
                <a:ea typeface="Montserrat Medium"/>
                <a:cs typeface="Montserrat Medium"/>
                <a:sym typeface="Montserrat Medium"/>
              </a:rPr>
              <a:t>Physical Smart Box</a:t>
            </a:r>
          </a:p>
        </p:txBody>
      </p:sp>
      <p:sp>
        <p:nvSpPr>
          <p:cNvPr name="TextBox 30" id="30"/>
          <p:cNvSpPr txBox="true"/>
          <p:nvPr/>
        </p:nvSpPr>
        <p:spPr>
          <a:xfrm rot="0">
            <a:off x="6999993" y="2628900"/>
            <a:ext cx="4288013" cy="893293"/>
          </a:xfrm>
          <a:prstGeom prst="rect">
            <a:avLst/>
          </a:prstGeom>
        </p:spPr>
        <p:txBody>
          <a:bodyPr anchor="t" rtlCol="false" tIns="0" lIns="0" bIns="0" rIns="0">
            <a:spAutoFit/>
          </a:bodyPr>
          <a:lstStyle/>
          <a:p>
            <a:pPr algn="ctr">
              <a:lnSpc>
                <a:spcPts val="6888"/>
              </a:lnSpc>
            </a:pPr>
            <a:r>
              <a:rPr lang="en-US" b="true" sz="6262">
                <a:solidFill>
                  <a:srgbClr val="FFB800"/>
                </a:solidFill>
                <a:latin typeface="Poppins Bold"/>
                <a:ea typeface="Poppins Bold"/>
                <a:cs typeface="Poppins Bold"/>
                <a:sym typeface="Poppins Bold"/>
              </a:rPr>
              <a:t>Vision</a:t>
            </a:r>
          </a:p>
        </p:txBody>
      </p:sp>
      <p:sp>
        <p:nvSpPr>
          <p:cNvPr name="TextBox 31" id="31"/>
          <p:cNvSpPr txBox="true"/>
          <p:nvPr/>
        </p:nvSpPr>
        <p:spPr>
          <a:xfrm rot="0">
            <a:off x="10083787" y="4967317"/>
            <a:ext cx="3327013" cy="412970"/>
          </a:xfrm>
          <a:prstGeom prst="rect">
            <a:avLst/>
          </a:prstGeom>
        </p:spPr>
        <p:txBody>
          <a:bodyPr anchor="t" rtlCol="false" tIns="0" lIns="0" bIns="0" rIns="0">
            <a:spAutoFit/>
          </a:bodyPr>
          <a:lstStyle/>
          <a:p>
            <a:pPr algn="l" marL="0" indent="0" lvl="0">
              <a:lnSpc>
                <a:spcPts val="3303"/>
              </a:lnSpc>
              <a:spcBef>
                <a:spcPct val="0"/>
              </a:spcBef>
            </a:pPr>
            <a:r>
              <a:rPr lang="en-US" b="true" sz="2359">
                <a:solidFill>
                  <a:srgbClr val="FFFFFF"/>
                </a:solidFill>
                <a:latin typeface="Barlow Bold"/>
                <a:ea typeface="Barlow Bold"/>
                <a:cs typeface="Barlow Bold"/>
                <a:sym typeface="Barlow Bold"/>
              </a:rPr>
              <a:t>To improve health of eye</a:t>
            </a:r>
            <a:r>
              <a:rPr lang="en-US" b="true" sz="2359">
                <a:solidFill>
                  <a:srgbClr val="FFFFFF"/>
                </a:solidFill>
                <a:latin typeface="Barlow Bold"/>
                <a:ea typeface="Barlow Bold"/>
                <a:cs typeface="Barlow Bold"/>
                <a:sym typeface="Barlow Bold"/>
              </a:rPr>
              <a:t> </a:t>
            </a:r>
          </a:p>
        </p:txBody>
      </p:sp>
      <p:sp>
        <p:nvSpPr>
          <p:cNvPr name="TextBox 32" id="32"/>
          <p:cNvSpPr txBox="true"/>
          <p:nvPr/>
        </p:nvSpPr>
        <p:spPr>
          <a:xfrm rot="0">
            <a:off x="10083787" y="6707445"/>
            <a:ext cx="3327013" cy="412970"/>
          </a:xfrm>
          <a:prstGeom prst="rect">
            <a:avLst/>
          </a:prstGeom>
        </p:spPr>
        <p:txBody>
          <a:bodyPr anchor="t" rtlCol="false" tIns="0" lIns="0" bIns="0" rIns="0">
            <a:spAutoFit/>
          </a:bodyPr>
          <a:lstStyle/>
          <a:p>
            <a:pPr algn="l" marL="0" indent="0" lvl="0">
              <a:lnSpc>
                <a:spcPts val="3303"/>
              </a:lnSpc>
              <a:spcBef>
                <a:spcPct val="0"/>
              </a:spcBef>
            </a:pPr>
            <a:r>
              <a:rPr lang="en-US" b="true" sz="2359">
                <a:solidFill>
                  <a:srgbClr val="FFFFFF"/>
                </a:solidFill>
                <a:latin typeface="Barlow Bold"/>
                <a:ea typeface="Barlow Bold"/>
                <a:cs typeface="Barlow Bold"/>
                <a:sym typeface="Barlow Bold"/>
              </a:rPr>
              <a:t>To do tasks on time</a:t>
            </a:r>
          </a:p>
        </p:txBody>
      </p:sp>
      <p:sp>
        <p:nvSpPr>
          <p:cNvPr name="TextBox 33" id="33"/>
          <p:cNvSpPr txBox="true"/>
          <p:nvPr/>
        </p:nvSpPr>
        <p:spPr>
          <a:xfrm rot="0">
            <a:off x="6492611" y="8654778"/>
            <a:ext cx="4387481" cy="412970"/>
          </a:xfrm>
          <a:prstGeom prst="rect">
            <a:avLst/>
          </a:prstGeom>
        </p:spPr>
        <p:txBody>
          <a:bodyPr anchor="t" rtlCol="false" tIns="0" lIns="0" bIns="0" rIns="0">
            <a:spAutoFit/>
          </a:bodyPr>
          <a:lstStyle/>
          <a:p>
            <a:pPr algn="l" marL="0" indent="0" lvl="0">
              <a:lnSpc>
                <a:spcPts val="3303"/>
              </a:lnSpc>
              <a:spcBef>
                <a:spcPct val="0"/>
              </a:spcBef>
            </a:pPr>
            <a:r>
              <a:rPr lang="en-US" b="true" sz="2359">
                <a:solidFill>
                  <a:srgbClr val="FFFFFF"/>
                </a:solidFill>
                <a:latin typeface="Barlow Bold"/>
                <a:ea typeface="Barlow Bold"/>
                <a:cs typeface="Barlow Bold"/>
                <a:sym typeface="Barlow Bold"/>
              </a:rPr>
              <a:t>Increasing focus time of people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F3B69"/>
        </a:solidFill>
      </p:bgPr>
    </p:bg>
    <p:spTree>
      <p:nvGrpSpPr>
        <p:cNvPr id="1" name=""/>
        <p:cNvGrpSpPr/>
        <p:nvPr/>
      </p:nvGrpSpPr>
      <p:grpSpPr>
        <a:xfrm>
          <a:off x="0" y="0"/>
          <a:ext cx="0" cy="0"/>
          <a:chOff x="0" y="0"/>
          <a:chExt cx="0" cy="0"/>
        </a:xfrm>
      </p:grpSpPr>
      <p:grpSp>
        <p:nvGrpSpPr>
          <p:cNvPr name="Group 2" id="2"/>
          <p:cNvGrpSpPr/>
          <p:nvPr/>
        </p:nvGrpSpPr>
        <p:grpSpPr>
          <a:xfrm rot="0">
            <a:off x="266168" y="652293"/>
            <a:ext cx="3425629" cy="5775974"/>
            <a:chOff x="0" y="0"/>
            <a:chExt cx="1001397" cy="1688462"/>
          </a:xfrm>
        </p:grpSpPr>
        <p:sp>
          <p:nvSpPr>
            <p:cNvPr name="Freeform 3" id="3"/>
            <p:cNvSpPr/>
            <p:nvPr/>
          </p:nvSpPr>
          <p:spPr>
            <a:xfrm flipH="false" flipV="false" rot="0">
              <a:off x="0" y="0"/>
              <a:ext cx="1001397" cy="1688462"/>
            </a:xfrm>
            <a:custGeom>
              <a:avLst/>
              <a:gdLst/>
              <a:ahLst/>
              <a:cxnLst/>
              <a:rect r="r" b="b" t="t" l="l"/>
              <a:pathLst>
                <a:path h="1688462" w="1001397">
                  <a:moveTo>
                    <a:pt x="45200" y="0"/>
                  </a:moveTo>
                  <a:lnTo>
                    <a:pt x="956197" y="0"/>
                  </a:lnTo>
                  <a:cubicBezTo>
                    <a:pt x="968185" y="0"/>
                    <a:pt x="979682" y="4762"/>
                    <a:pt x="988159" y="13239"/>
                  </a:cubicBezTo>
                  <a:cubicBezTo>
                    <a:pt x="996635" y="21715"/>
                    <a:pt x="1001397" y="33212"/>
                    <a:pt x="1001397" y="45200"/>
                  </a:cubicBezTo>
                  <a:lnTo>
                    <a:pt x="1001397" y="1643262"/>
                  </a:lnTo>
                  <a:cubicBezTo>
                    <a:pt x="1001397" y="1668226"/>
                    <a:pt x="981161" y="1688462"/>
                    <a:pt x="956197" y="1688462"/>
                  </a:cubicBezTo>
                  <a:lnTo>
                    <a:pt x="45200" y="1688462"/>
                  </a:lnTo>
                  <a:cubicBezTo>
                    <a:pt x="33212" y="1688462"/>
                    <a:pt x="21715" y="1683700"/>
                    <a:pt x="13239" y="1675224"/>
                  </a:cubicBezTo>
                  <a:cubicBezTo>
                    <a:pt x="4762" y="1666747"/>
                    <a:pt x="0" y="1655250"/>
                    <a:pt x="0" y="1643262"/>
                  </a:cubicBezTo>
                  <a:lnTo>
                    <a:pt x="0" y="45200"/>
                  </a:lnTo>
                  <a:cubicBezTo>
                    <a:pt x="0" y="33212"/>
                    <a:pt x="4762" y="21715"/>
                    <a:pt x="13239" y="13239"/>
                  </a:cubicBezTo>
                  <a:cubicBezTo>
                    <a:pt x="21715" y="4762"/>
                    <a:pt x="33212" y="0"/>
                    <a:pt x="45200" y="0"/>
                  </a:cubicBezTo>
                  <a:close/>
                </a:path>
              </a:pathLst>
            </a:custGeom>
            <a:solidFill>
              <a:srgbClr val="FFFFFF"/>
            </a:solidFill>
          </p:spPr>
        </p:sp>
        <p:sp>
          <p:nvSpPr>
            <p:cNvPr name="TextBox 4" id="4"/>
            <p:cNvSpPr txBox="true"/>
            <p:nvPr/>
          </p:nvSpPr>
          <p:spPr>
            <a:xfrm>
              <a:off x="0" y="-19050"/>
              <a:ext cx="1001397" cy="1707512"/>
            </a:xfrm>
            <a:prstGeom prst="rect">
              <a:avLst/>
            </a:prstGeom>
          </p:spPr>
          <p:txBody>
            <a:bodyPr anchor="ctr" rtlCol="false" tIns="50800" lIns="50800" bIns="50800" rIns="50800"/>
            <a:lstStyle/>
            <a:p>
              <a:pPr algn="ctr">
                <a:lnSpc>
                  <a:spcPts val="2099"/>
                </a:lnSpc>
              </a:pPr>
            </a:p>
          </p:txBody>
        </p:sp>
      </p:grpSp>
      <p:grpSp>
        <p:nvGrpSpPr>
          <p:cNvPr name="Group 5" id="5"/>
          <p:cNvGrpSpPr/>
          <p:nvPr/>
        </p:nvGrpSpPr>
        <p:grpSpPr>
          <a:xfrm rot="0">
            <a:off x="13557978" y="652293"/>
            <a:ext cx="3425629" cy="5775974"/>
            <a:chOff x="0" y="0"/>
            <a:chExt cx="1001397" cy="1688462"/>
          </a:xfrm>
        </p:grpSpPr>
        <p:sp>
          <p:nvSpPr>
            <p:cNvPr name="Freeform 6" id="6"/>
            <p:cNvSpPr/>
            <p:nvPr/>
          </p:nvSpPr>
          <p:spPr>
            <a:xfrm flipH="false" flipV="false" rot="0">
              <a:off x="0" y="0"/>
              <a:ext cx="1001397" cy="1688462"/>
            </a:xfrm>
            <a:custGeom>
              <a:avLst/>
              <a:gdLst/>
              <a:ahLst/>
              <a:cxnLst/>
              <a:rect r="r" b="b" t="t" l="l"/>
              <a:pathLst>
                <a:path h="1688462" w="1001397">
                  <a:moveTo>
                    <a:pt x="45200" y="0"/>
                  </a:moveTo>
                  <a:lnTo>
                    <a:pt x="956197" y="0"/>
                  </a:lnTo>
                  <a:cubicBezTo>
                    <a:pt x="968185" y="0"/>
                    <a:pt x="979682" y="4762"/>
                    <a:pt x="988159" y="13239"/>
                  </a:cubicBezTo>
                  <a:cubicBezTo>
                    <a:pt x="996635" y="21715"/>
                    <a:pt x="1001397" y="33212"/>
                    <a:pt x="1001397" y="45200"/>
                  </a:cubicBezTo>
                  <a:lnTo>
                    <a:pt x="1001397" y="1643262"/>
                  </a:lnTo>
                  <a:cubicBezTo>
                    <a:pt x="1001397" y="1668226"/>
                    <a:pt x="981161" y="1688462"/>
                    <a:pt x="956197" y="1688462"/>
                  </a:cubicBezTo>
                  <a:lnTo>
                    <a:pt x="45200" y="1688462"/>
                  </a:lnTo>
                  <a:cubicBezTo>
                    <a:pt x="33212" y="1688462"/>
                    <a:pt x="21715" y="1683700"/>
                    <a:pt x="13239" y="1675224"/>
                  </a:cubicBezTo>
                  <a:cubicBezTo>
                    <a:pt x="4762" y="1666747"/>
                    <a:pt x="0" y="1655250"/>
                    <a:pt x="0" y="1643262"/>
                  </a:cubicBezTo>
                  <a:lnTo>
                    <a:pt x="0" y="45200"/>
                  </a:lnTo>
                  <a:cubicBezTo>
                    <a:pt x="0" y="33212"/>
                    <a:pt x="4762" y="21715"/>
                    <a:pt x="13239" y="13239"/>
                  </a:cubicBezTo>
                  <a:cubicBezTo>
                    <a:pt x="21715" y="4762"/>
                    <a:pt x="33212" y="0"/>
                    <a:pt x="45200" y="0"/>
                  </a:cubicBezTo>
                  <a:close/>
                </a:path>
              </a:pathLst>
            </a:custGeom>
            <a:solidFill>
              <a:srgbClr val="FFFFFF"/>
            </a:solidFill>
          </p:spPr>
        </p:sp>
        <p:sp>
          <p:nvSpPr>
            <p:cNvPr name="TextBox 7" id="7"/>
            <p:cNvSpPr txBox="true"/>
            <p:nvPr/>
          </p:nvSpPr>
          <p:spPr>
            <a:xfrm>
              <a:off x="0" y="-19050"/>
              <a:ext cx="1001397" cy="1707512"/>
            </a:xfrm>
            <a:prstGeom prst="rect">
              <a:avLst/>
            </a:prstGeom>
          </p:spPr>
          <p:txBody>
            <a:bodyPr anchor="ctr" rtlCol="false" tIns="50800" lIns="50800" bIns="50800" rIns="50800"/>
            <a:lstStyle/>
            <a:p>
              <a:pPr algn="ctr">
                <a:lnSpc>
                  <a:spcPts val="2099"/>
                </a:lnSpc>
              </a:pPr>
            </a:p>
          </p:txBody>
        </p:sp>
      </p:grpSp>
      <p:grpSp>
        <p:nvGrpSpPr>
          <p:cNvPr name="Group 8" id="8"/>
          <p:cNvGrpSpPr/>
          <p:nvPr/>
        </p:nvGrpSpPr>
        <p:grpSpPr>
          <a:xfrm rot="0">
            <a:off x="6912073" y="652293"/>
            <a:ext cx="3425629" cy="5775974"/>
            <a:chOff x="0" y="0"/>
            <a:chExt cx="1001397" cy="1688462"/>
          </a:xfrm>
        </p:grpSpPr>
        <p:sp>
          <p:nvSpPr>
            <p:cNvPr name="Freeform 9" id="9"/>
            <p:cNvSpPr/>
            <p:nvPr/>
          </p:nvSpPr>
          <p:spPr>
            <a:xfrm flipH="false" flipV="false" rot="0">
              <a:off x="0" y="0"/>
              <a:ext cx="1001397" cy="1688462"/>
            </a:xfrm>
            <a:custGeom>
              <a:avLst/>
              <a:gdLst/>
              <a:ahLst/>
              <a:cxnLst/>
              <a:rect r="r" b="b" t="t" l="l"/>
              <a:pathLst>
                <a:path h="1688462" w="1001397">
                  <a:moveTo>
                    <a:pt x="45200" y="0"/>
                  </a:moveTo>
                  <a:lnTo>
                    <a:pt x="956197" y="0"/>
                  </a:lnTo>
                  <a:cubicBezTo>
                    <a:pt x="968185" y="0"/>
                    <a:pt x="979682" y="4762"/>
                    <a:pt x="988159" y="13239"/>
                  </a:cubicBezTo>
                  <a:cubicBezTo>
                    <a:pt x="996635" y="21715"/>
                    <a:pt x="1001397" y="33212"/>
                    <a:pt x="1001397" y="45200"/>
                  </a:cubicBezTo>
                  <a:lnTo>
                    <a:pt x="1001397" y="1643262"/>
                  </a:lnTo>
                  <a:cubicBezTo>
                    <a:pt x="1001397" y="1668226"/>
                    <a:pt x="981161" y="1688462"/>
                    <a:pt x="956197" y="1688462"/>
                  </a:cubicBezTo>
                  <a:lnTo>
                    <a:pt x="45200" y="1688462"/>
                  </a:lnTo>
                  <a:cubicBezTo>
                    <a:pt x="33212" y="1688462"/>
                    <a:pt x="21715" y="1683700"/>
                    <a:pt x="13239" y="1675224"/>
                  </a:cubicBezTo>
                  <a:cubicBezTo>
                    <a:pt x="4762" y="1666747"/>
                    <a:pt x="0" y="1655250"/>
                    <a:pt x="0" y="1643262"/>
                  </a:cubicBezTo>
                  <a:lnTo>
                    <a:pt x="0" y="45200"/>
                  </a:lnTo>
                  <a:cubicBezTo>
                    <a:pt x="0" y="33212"/>
                    <a:pt x="4762" y="21715"/>
                    <a:pt x="13239" y="13239"/>
                  </a:cubicBezTo>
                  <a:cubicBezTo>
                    <a:pt x="21715" y="4762"/>
                    <a:pt x="33212" y="0"/>
                    <a:pt x="45200" y="0"/>
                  </a:cubicBezTo>
                  <a:close/>
                </a:path>
              </a:pathLst>
            </a:custGeom>
            <a:solidFill>
              <a:srgbClr val="FFFFFF"/>
            </a:solidFill>
          </p:spPr>
        </p:sp>
        <p:sp>
          <p:nvSpPr>
            <p:cNvPr name="TextBox 10" id="10"/>
            <p:cNvSpPr txBox="true"/>
            <p:nvPr/>
          </p:nvSpPr>
          <p:spPr>
            <a:xfrm>
              <a:off x="0" y="-19050"/>
              <a:ext cx="1001397" cy="1707512"/>
            </a:xfrm>
            <a:prstGeom prst="rect">
              <a:avLst/>
            </a:prstGeom>
          </p:spPr>
          <p:txBody>
            <a:bodyPr anchor="ctr" rtlCol="false" tIns="50800" lIns="50800" bIns="50800" rIns="50800"/>
            <a:lstStyle/>
            <a:p>
              <a:pPr algn="ctr">
                <a:lnSpc>
                  <a:spcPts val="2099"/>
                </a:lnSpc>
              </a:pPr>
            </a:p>
          </p:txBody>
        </p:sp>
      </p:grpSp>
      <p:grpSp>
        <p:nvGrpSpPr>
          <p:cNvPr name="Group 11" id="11"/>
          <p:cNvGrpSpPr/>
          <p:nvPr/>
        </p:nvGrpSpPr>
        <p:grpSpPr>
          <a:xfrm rot="0">
            <a:off x="266168" y="6554805"/>
            <a:ext cx="8297559" cy="3079902"/>
            <a:chOff x="0" y="0"/>
            <a:chExt cx="2198763" cy="816140"/>
          </a:xfrm>
        </p:grpSpPr>
        <p:sp>
          <p:nvSpPr>
            <p:cNvPr name="Freeform 12" id="12"/>
            <p:cNvSpPr/>
            <p:nvPr/>
          </p:nvSpPr>
          <p:spPr>
            <a:xfrm flipH="false" flipV="false" rot="0">
              <a:off x="0" y="0"/>
              <a:ext cx="2198762" cy="816140"/>
            </a:xfrm>
            <a:custGeom>
              <a:avLst/>
              <a:gdLst/>
              <a:ahLst/>
              <a:cxnLst/>
              <a:rect r="r" b="b" t="t" l="l"/>
              <a:pathLst>
                <a:path h="816140" w="2198762">
                  <a:moveTo>
                    <a:pt x="18661" y="0"/>
                  </a:moveTo>
                  <a:lnTo>
                    <a:pt x="2180102" y="0"/>
                  </a:lnTo>
                  <a:cubicBezTo>
                    <a:pt x="2190408" y="0"/>
                    <a:pt x="2198762" y="8355"/>
                    <a:pt x="2198762" y="18661"/>
                  </a:cubicBezTo>
                  <a:lnTo>
                    <a:pt x="2198762" y="797480"/>
                  </a:lnTo>
                  <a:cubicBezTo>
                    <a:pt x="2198762" y="807786"/>
                    <a:pt x="2190408" y="816140"/>
                    <a:pt x="2180102" y="816140"/>
                  </a:cubicBezTo>
                  <a:lnTo>
                    <a:pt x="18661" y="816140"/>
                  </a:lnTo>
                  <a:cubicBezTo>
                    <a:pt x="8355" y="816140"/>
                    <a:pt x="0" y="807786"/>
                    <a:pt x="0" y="797480"/>
                  </a:cubicBezTo>
                  <a:lnTo>
                    <a:pt x="0" y="18661"/>
                  </a:lnTo>
                  <a:cubicBezTo>
                    <a:pt x="0" y="8355"/>
                    <a:pt x="8355" y="0"/>
                    <a:pt x="18661" y="0"/>
                  </a:cubicBezTo>
                  <a:close/>
                </a:path>
              </a:pathLst>
            </a:custGeom>
            <a:solidFill>
              <a:srgbClr val="FFFFFF"/>
            </a:solidFill>
          </p:spPr>
        </p:sp>
        <p:sp>
          <p:nvSpPr>
            <p:cNvPr name="TextBox 13" id="13"/>
            <p:cNvSpPr txBox="true"/>
            <p:nvPr/>
          </p:nvSpPr>
          <p:spPr>
            <a:xfrm>
              <a:off x="0" y="-19050"/>
              <a:ext cx="2198763" cy="835190"/>
            </a:xfrm>
            <a:prstGeom prst="rect">
              <a:avLst/>
            </a:prstGeom>
          </p:spPr>
          <p:txBody>
            <a:bodyPr anchor="ctr" rtlCol="false" tIns="50800" lIns="50800" bIns="50800" rIns="50800"/>
            <a:lstStyle/>
            <a:p>
              <a:pPr algn="ctr">
                <a:lnSpc>
                  <a:spcPts val="2099"/>
                </a:lnSpc>
              </a:pPr>
            </a:p>
          </p:txBody>
        </p:sp>
      </p:grpSp>
      <p:grpSp>
        <p:nvGrpSpPr>
          <p:cNvPr name="Group 14" id="14"/>
          <p:cNvGrpSpPr/>
          <p:nvPr/>
        </p:nvGrpSpPr>
        <p:grpSpPr>
          <a:xfrm rot="0">
            <a:off x="8686047" y="6554805"/>
            <a:ext cx="8297559" cy="3079902"/>
            <a:chOff x="0" y="0"/>
            <a:chExt cx="2198763" cy="816140"/>
          </a:xfrm>
        </p:grpSpPr>
        <p:sp>
          <p:nvSpPr>
            <p:cNvPr name="Freeform 15" id="15"/>
            <p:cNvSpPr/>
            <p:nvPr/>
          </p:nvSpPr>
          <p:spPr>
            <a:xfrm flipH="false" flipV="false" rot="0">
              <a:off x="0" y="0"/>
              <a:ext cx="2198762" cy="816140"/>
            </a:xfrm>
            <a:custGeom>
              <a:avLst/>
              <a:gdLst/>
              <a:ahLst/>
              <a:cxnLst/>
              <a:rect r="r" b="b" t="t" l="l"/>
              <a:pathLst>
                <a:path h="816140" w="2198762">
                  <a:moveTo>
                    <a:pt x="18661" y="0"/>
                  </a:moveTo>
                  <a:lnTo>
                    <a:pt x="2180102" y="0"/>
                  </a:lnTo>
                  <a:cubicBezTo>
                    <a:pt x="2190408" y="0"/>
                    <a:pt x="2198762" y="8355"/>
                    <a:pt x="2198762" y="18661"/>
                  </a:cubicBezTo>
                  <a:lnTo>
                    <a:pt x="2198762" y="797480"/>
                  </a:lnTo>
                  <a:cubicBezTo>
                    <a:pt x="2198762" y="807786"/>
                    <a:pt x="2190408" y="816140"/>
                    <a:pt x="2180102" y="816140"/>
                  </a:cubicBezTo>
                  <a:lnTo>
                    <a:pt x="18661" y="816140"/>
                  </a:lnTo>
                  <a:cubicBezTo>
                    <a:pt x="8355" y="816140"/>
                    <a:pt x="0" y="807786"/>
                    <a:pt x="0" y="797480"/>
                  </a:cubicBezTo>
                  <a:lnTo>
                    <a:pt x="0" y="18661"/>
                  </a:lnTo>
                  <a:cubicBezTo>
                    <a:pt x="0" y="8355"/>
                    <a:pt x="8355" y="0"/>
                    <a:pt x="18661" y="0"/>
                  </a:cubicBezTo>
                  <a:close/>
                </a:path>
              </a:pathLst>
            </a:custGeom>
            <a:solidFill>
              <a:srgbClr val="FFFFFF"/>
            </a:solidFill>
          </p:spPr>
        </p:sp>
        <p:sp>
          <p:nvSpPr>
            <p:cNvPr name="TextBox 16" id="16"/>
            <p:cNvSpPr txBox="true"/>
            <p:nvPr/>
          </p:nvSpPr>
          <p:spPr>
            <a:xfrm>
              <a:off x="0" y="-19050"/>
              <a:ext cx="2198763" cy="835190"/>
            </a:xfrm>
            <a:prstGeom prst="rect">
              <a:avLst/>
            </a:prstGeom>
          </p:spPr>
          <p:txBody>
            <a:bodyPr anchor="ctr" rtlCol="false" tIns="50800" lIns="50800" bIns="50800" rIns="50800"/>
            <a:lstStyle/>
            <a:p>
              <a:pPr algn="ctr">
                <a:lnSpc>
                  <a:spcPts val="2099"/>
                </a:lnSpc>
              </a:pPr>
            </a:p>
          </p:txBody>
        </p:sp>
      </p:grpSp>
      <p:grpSp>
        <p:nvGrpSpPr>
          <p:cNvPr name="Group 17" id="17"/>
          <p:cNvGrpSpPr/>
          <p:nvPr/>
        </p:nvGrpSpPr>
        <p:grpSpPr>
          <a:xfrm rot="0">
            <a:off x="3823101" y="652293"/>
            <a:ext cx="2957669" cy="2832445"/>
            <a:chOff x="0" y="0"/>
            <a:chExt cx="870921" cy="834047"/>
          </a:xfrm>
        </p:grpSpPr>
        <p:sp>
          <p:nvSpPr>
            <p:cNvPr name="Freeform 18" id="18"/>
            <p:cNvSpPr/>
            <p:nvPr/>
          </p:nvSpPr>
          <p:spPr>
            <a:xfrm flipH="false" flipV="false" rot="0">
              <a:off x="0" y="0"/>
              <a:ext cx="870921" cy="834047"/>
            </a:xfrm>
            <a:custGeom>
              <a:avLst/>
              <a:gdLst/>
              <a:ahLst/>
              <a:cxnLst/>
              <a:rect r="r" b="b" t="t" l="l"/>
              <a:pathLst>
                <a:path h="834047" w="870921">
                  <a:moveTo>
                    <a:pt x="52352" y="0"/>
                  </a:moveTo>
                  <a:lnTo>
                    <a:pt x="818570" y="0"/>
                  </a:lnTo>
                  <a:cubicBezTo>
                    <a:pt x="847482" y="0"/>
                    <a:pt x="870921" y="23439"/>
                    <a:pt x="870921" y="52352"/>
                  </a:cubicBezTo>
                  <a:lnTo>
                    <a:pt x="870921" y="781696"/>
                  </a:lnTo>
                  <a:cubicBezTo>
                    <a:pt x="870921" y="795580"/>
                    <a:pt x="865405" y="808896"/>
                    <a:pt x="855588" y="818714"/>
                  </a:cubicBezTo>
                  <a:cubicBezTo>
                    <a:pt x="845770" y="828532"/>
                    <a:pt x="832454" y="834047"/>
                    <a:pt x="818570" y="834047"/>
                  </a:cubicBezTo>
                  <a:lnTo>
                    <a:pt x="52352" y="834047"/>
                  </a:lnTo>
                  <a:cubicBezTo>
                    <a:pt x="23439" y="834047"/>
                    <a:pt x="0" y="810609"/>
                    <a:pt x="0" y="781696"/>
                  </a:cubicBezTo>
                  <a:lnTo>
                    <a:pt x="0" y="52352"/>
                  </a:lnTo>
                  <a:cubicBezTo>
                    <a:pt x="0" y="38467"/>
                    <a:pt x="5516" y="25151"/>
                    <a:pt x="15333" y="15333"/>
                  </a:cubicBezTo>
                  <a:cubicBezTo>
                    <a:pt x="25151" y="5516"/>
                    <a:pt x="38467" y="0"/>
                    <a:pt x="52352" y="0"/>
                  </a:cubicBezTo>
                  <a:close/>
                </a:path>
              </a:pathLst>
            </a:custGeom>
            <a:solidFill>
              <a:srgbClr val="FFFFFF"/>
            </a:solidFill>
          </p:spPr>
        </p:sp>
        <p:sp>
          <p:nvSpPr>
            <p:cNvPr name="TextBox 19" id="19"/>
            <p:cNvSpPr txBox="true"/>
            <p:nvPr/>
          </p:nvSpPr>
          <p:spPr>
            <a:xfrm>
              <a:off x="0" y="-19050"/>
              <a:ext cx="870921" cy="853097"/>
            </a:xfrm>
            <a:prstGeom prst="rect">
              <a:avLst/>
            </a:prstGeom>
          </p:spPr>
          <p:txBody>
            <a:bodyPr anchor="ctr" rtlCol="false" tIns="50800" lIns="50800" bIns="50800" rIns="50800"/>
            <a:lstStyle/>
            <a:p>
              <a:pPr algn="ctr">
                <a:lnSpc>
                  <a:spcPts val="2099"/>
                </a:lnSpc>
              </a:pPr>
            </a:p>
          </p:txBody>
        </p:sp>
      </p:grpSp>
      <p:grpSp>
        <p:nvGrpSpPr>
          <p:cNvPr name="Group 20" id="20"/>
          <p:cNvGrpSpPr/>
          <p:nvPr/>
        </p:nvGrpSpPr>
        <p:grpSpPr>
          <a:xfrm rot="0">
            <a:off x="10469006" y="652293"/>
            <a:ext cx="2957669" cy="2832445"/>
            <a:chOff x="0" y="0"/>
            <a:chExt cx="870921" cy="834047"/>
          </a:xfrm>
        </p:grpSpPr>
        <p:sp>
          <p:nvSpPr>
            <p:cNvPr name="Freeform 21" id="21"/>
            <p:cNvSpPr/>
            <p:nvPr/>
          </p:nvSpPr>
          <p:spPr>
            <a:xfrm flipH="false" flipV="false" rot="0">
              <a:off x="0" y="0"/>
              <a:ext cx="870921" cy="834047"/>
            </a:xfrm>
            <a:custGeom>
              <a:avLst/>
              <a:gdLst/>
              <a:ahLst/>
              <a:cxnLst/>
              <a:rect r="r" b="b" t="t" l="l"/>
              <a:pathLst>
                <a:path h="834047" w="870921">
                  <a:moveTo>
                    <a:pt x="52352" y="0"/>
                  </a:moveTo>
                  <a:lnTo>
                    <a:pt x="818570" y="0"/>
                  </a:lnTo>
                  <a:cubicBezTo>
                    <a:pt x="847482" y="0"/>
                    <a:pt x="870921" y="23439"/>
                    <a:pt x="870921" y="52352"/>
                  </a:cubicBezTo>
                  <a:lnTo>
                    <a:pt x="870921" y="781696"/>
                  </a:lnTo>
                  <a:cubicBezTo>
                    <a:pt x="870921" y="795580"/>
                    <a:pt x="865405" y="808896"/>
                    <a:pt x="855588" y="818714"/>
                  </a:cubicBezTo>
                  <a:cubicBezTo>
                    <a:pt x="845770" y="828532"/>
                    <a:pt x="832454" y="834047"/>
                    <a:pt x="818570" y="834047"/>
                  </a:cubicBezTo>
                  <a:lnTo>
                    <a:pt x="52352" y="834047"/>
                  </a:lnTo>
                  <a:cubicBezTo>
                    <a:pt x="23439" y="834047"/>
                    <a:pt x="0" y="810609"/>
                    <a:pt x="0" y="781696"/>
                  </a:cubicBezTo>
                  <a:lnTo>
                    <a:pt x="0" y="52352"/>
                  </a:lnTo>
                  <a:cubicBezTo>
                    <a:pt x="0" y="38467"/>
                    <a:pt x="5516" y="25151"/>
                    <a:pt x="15333" y="15333"/>
                  </a:cubicBezTo>
                  <a:cubicBezTo>
                    <a:pt x="25151" y="5516"/>
                    <a:pt x="38467" y="0"/>
                    <a:pt x="52352" y="0"/>
                  </a:cubicBezTo>
                  <a:close/>
                </a:path>
              </a:pathLst>
            </a:custGeom>
            <a:solidFill>
              <a:srgbClr val="FFFFFF"/>
            </a:solidFill>
          </p:spPr>
        </p:sp>
        <p:sp>
          <p:nvSpPr>
            <p:cNvPr name="TextBox 22" id="22"/>
            <p:cNvSpPr txBox="true"/>
            <p:nvPr/>
          </p:nvSpPr>
          <p:spPr>
            <a:xfrm>
              <a:off x="0" y="-19050"/>
              <a:ext cx="870921" cy="853097"/>
            </a:xfrm>
            <a:prstGeom prst="rect">
              <a:avLst/>
            </a:prstGeom>
          </p:spPr>
          <p:txBody>
            <a:bodyPr anchor="ctr" rtlCol="false" tIns="50800" lIns="50800" bIns="50800" rIns="50800"/>
            <a:lstStyle/>
            <a:p>
              <a:pPr algn="ctr">
                <a:lnSpc>
                  <a:spcPts val="2099"/>
                </a:lnSpc>
              </a:pPr>
            </a:p>
          </p:txBody>
        </p:sp>
      </p:grpSp>
      <p:grpSp>
        <p:nvGrpSpPr>
          <p:cNvPr name="Group 23" id="23"/>
          <p:cNvGrpSpPr/>
          <p:nvPr/>
        </p:nvGrpSpPr>
        <p:grpSpPr>
          <a:xfrm rot="0">
            <a:off x="3823101" y="3608563"/>
            <a:ext cx="2957669" cy="2819704"/>
            <a:chOff x="0" y="0"/>
            <a:chExt cx="864601" cy="824270"/>
          </a:xfrm>
        </p:grpSpPr>
        <p:sp>
          <p:nvSpPr>
            <p:cNvPr name="Freeform 24" id="24"/>
            <p:cNvSpPr/>
            <p:nvPr/>
          </p:nvSpPr>
          <p:spPr>
            <a:xfrm flipH="false" flipV="false" rot="0">
              <a:off x="0" y="0"/>
              <a:ext cx="864601" cy="824270"/>
            </a:xfrm>
            <a:custGeom>
              <a:avLst/>
              <a:gdLst/>
              <a:ahLst/>
              <a:cxnLst/>
              <a:rect r="r" b="b" t="t" l="l"/>
              <a:pathLst>
                <a:path h="824270" w="864601">
                  <a:moveTo>
                    <a:pt x="52352" y="0"/>
                  </a:moveTo>
                  <a:lnTo>
                    <a:pt x="812249" y="0"/>
                  </a:lnTo>
                  <a:cubicBezTo>
                    <a:pt x="826134" y="0"/>
                    <a:pt x="839450" y="5516"/>
                    <a:pt x="849268" y="15333"/>
                  </a:cubicBezTo>
                  <a:cubicBezTo>
                    <a:pt x="859085" y="25151"/>
                    <a:pt x="864601" y="38467"/>
                    <a:pt x="864601" y="52352"/>
                  </a:cubicBezTo>
                  <a:lnTo>
                    <a:pt x="864601" y="771919"/>
                  </a:lnTo>
                  <a:cubicBezTo>
                    <a:pt x="864601" y="800832"/>
                    <a:pt x="841162" y="824270"/>
                    <a:pt x="812249" y="824270"/>
                  </a:cubicBezTo>
                  <a:lnTo>
                    <a:pt x="52352" y="824270"/>
                  </a:lnTo>
                  <a:cubicBezTo>
                    <a:pt x="38467" y="824270"/>
                    <a:pt x="25151" y="818755"/>
                    <a:pt x="15333" y="808937"/>
                  </a:cubicBezTo>
                  <a:cubicBezTo>
                    <a:pt x="5516" y="799119"/>
                    <a:pt x="0" y="785803"/>
                    <a:pt x="0" y="771919"/>
                  </a:cubicBezTo>
                  <a:lnTo>
                    <a:pt x="0" y="52352"/>
                  </a:lnTo>
                  <a:cubicBezTo>
                    <a:pt x="0" y="38467"/>
                    <a:pt x="5516" y="25151"/>
                    <a:pt x="15333" y="15333"/>
                  </a:cubicBezTo>
                  <a:cubicBezTo>
                    <a:pt x="25151" y="5516"/>
                    <a:pt x="38467" y="0"/>
                    <a:pt x="52352" y="0"/>
                  </a:cubicBezTo>
                  <a:close/>
                </a:path>
              </a:pathLst>
            </a:custGeom>
            <a:solidFill>
              <a:srgbClr val="FFFFFF"/>
            </a:solidFill>
          </p:spPr>
        </p:sp>
        <p:sp>
          <p:nvSpPr>
            <p:cNvPr name="TextBox 25" id="25"/>
            <p:cNvSpPr txBox="true"/>
            <p:nvPr/>
          </p:nvSpPr>
          <p:spPr>
            <a:xfrm>
              <a:off x="0" y="-19050"/>
              <a:ext cx="864601" cy="843320"/>
            </a:xfrm>
            <a:prstGeom prst="rect">
              <a:avLst/>
            </a:prstGeom>
          </p:spPr>
          <p:txBody>
            <a:bodyPr anchor="ctr" rtlCol="false" tIns="50800" lIns="50800" bIns="50800" rIns="50800"/>
            <a:lstStyle/>
            <a:p>
              <a:pPr algn="ctr">
                <a:lnSpc>
                  <a:spcPts val="2099"/>
                </a:lnSpc>
              </a:pPr>
            </a:p>
          </p:txBody>
        </p:sp>
      </p:grpSp>
      <p:grpSp>
        <p:nvGrpSpPr>
          <p:cNvPr name="Group 26" id="26"/>
          <p:cNvGrpSpPr/>
          <p:nvPr/>
        </p:nvGrpSpPr>
        <p:grpSpPr>
          <a:xfrm rot="0">
            <a:off x="10458104" y="3608563"/>
            <a:ext cx="2979289" cy="2819704"/>
            <a:chOff x="0" y="0"/>
            <a:chExt cx="870921" cy="824270"/>
          </a:xfrm>
        </p:grpSpPr>
        <p:sp>
          <p:nvSpPr>
            <p:cNvPr name="Freeform 27" id="27"/>
            <p:cNvSpPr/>
            <p:nvPr/>
          </p:nvSpPr>
          <p:spPr>
            <a:xfrm flipH="false" flipV="false" rot="0">
              <a:off x="0" y="0"/>
              <a:ext cx="870921" cy="824270"/>
            </a:xfrm>
            <a:custGeom>
              <a:avLst/>
              <a:gdLst/>
              <a:ahLst/>
              <a:cxnLst/>
              <a:rect r="r" b="b" t="t" l="l"/>
              <a:pathLst>
                <a:path h="824270" w="870921">
                  <a:moveTo>
                    <a:pt x="51972" y="0"/>
                  </a:moveTo>
                  <a:lnTo>
                    <a:pt x="818949" y="0"/>
                  </a:lnTo>
                  <a:cubicBezTo>
                    <a:pt x="832733" y="0"/>
                    <a:pt x="845952" y="5476"/>
                    <a:pt x="855699" y="15222"/>
                  </a:cubicBezTo>
                  <a:cubicBezTo>
                    <a:pt x="865445" y="24969"/>
                    <a:pt x="870921" y="38188"/>
                    <a:pt x="870921" y="51972"/>
                  </a:cubicBezTo>
                  <a:lnTo>
                    <a:pt x="870921" y="772299"/>
                  </a:lnTo>
                  <a:cubicBezTo>
                    <a:pt x="870921" y="786083"/>
                    <a:pt x="865445" y="799302"/>
                    <a:pt x="855699" y="809048"/>
                  </a:cubicBezTo>
                  <a:cubicBezTo>
                    <a:pt x="845952" y="818795"/>
                    <a:pt x="832733" y="824270"/>
                    <a:pt x="818949" y="824270"/>
                  </a:cubicBezTo>
                  <a:lnTo>
                    <a:pt x="51972" y="824270"/>
                  </a:lnTo>
                  <a:cubicBezTo>
                    <a:pt x="38188" y="824270"/>
                    <a:pt x="24969" y="818795"/>
                    <a:pt x="15222" y="809048"/>
                  </a:cubicBezTo>
                  <a:cubicBezTo>
                    <a:pt x="5476" y="799302"/>
                    <a:pt x="0" y="786083"/>
                    <a:pt x="0" y="772299"/>
                  </a:cubicBezTo>
                  <a:lnTo>
                    <a:pt x="0" y="51972"/>
                  </a:lnTo>
                  <a:cubicBezTo>
                    <a:pt x="0" y="38188"/>
                    <a:pt x="5476" y="24969"/>
                    <a:pt x="15222" y="15222"/>
                  </a:cubicBezTo>
                  <a:cubicBezTo>
                    <a:pt x="24969" y="5476"/>
                    <a:pt x="38188" y="0"/>
                    <a:pt x="51972" y="0"/>
                  </a:cubicBezTo>
                  <a:close/>
                </a:path>
              </a:pathLst>
            </a:custGeom>
            <a:solidFill>
              <a:srgbClr val="FFFFFF"/>
            </a:solidFill>
          </p:spPr>
        </p:sp>
        <p:sp>
          <p:nvSpPr>
            <p:cNvPr name="TextBox 28" id="28"/>
            <p:cNvSpPr txBox="true"/>
            <p:nvPr/>
          </p:nvSpPr>
          <p:spPr>
            <a:xfrm>
              <a:off x="0" y="-19050"/>
              <a:ext cx="870921" cy="843320"/>
            </a:xfrm>
            <a:prstGeom prst="rect">
              <a:avLst/>
            </a:prstGeom>
          </p:spPr>
          <p:txBody>
            <a:bodyPr anchor="ctr" rtlCol="false" tIns="50800" lIns="50800" bIns="50800" rIns="50800"/>
            <a:lstStyle/>
            <a:p>
              <a:pPr algn="ctr">
                <a:lnSpc>
                  <a:spcPts val="2099"/>
                </a:lnSpc>
              </a:pPr>
            </a:p>
          </p:txBody>
        </p:sp>
      </p:grpSp>
      <p:sp>
        <p:nvSpPr>
          <p:cNvPr name="TextBox 29" id="29"/>
          <p:cNvSpPr txBox="true"/>
          <p:nvPr/>
        </p:nvSpPr>
        <p:spPr>
          <a:xfrm rot="0">
            <a:off x="4012777" y="848494"/>
            <a:ext cx="2203134" cy="257175"/>
          </a:xfrm>
          <a:prstGeom prst="rect">
            <a:avLst/>
          </a:prstGeom>
        </p:spPr>
        <p:txBody>
          <a:bodyPr anchor="t" rtlCol="false" tIns="0" lIns="0" bIns="0" rIns="0">
            <a:spAutoFit/>
          </a:bodyPr>
          <a:lstStyle/>
          <a:p>
            <a:pPr algn="l" marL="0" indent="0" lvl="0">
              <a:lnSpc>
                <a:spcPts val="2162"/>
              </a:lnSpc>
              <a:spcBef>
                <a:spcPct val="0"/>
              </a:spcBef>
            </a:pPr>
            <a:r>
              <a:rPr lang="en-US" b="true" sz="1802" strike="noStrike" u="none">
                <a:solidFill>
                  <a:srgbClr val="2F3B69"/>
                </a:solidFill>
                <a:latin typeface="Poppins Bold"/>
                <a:ea typeface="Poppins Bold"/>
                <a:cs typeface="Poppins Bold"/>
                <a:sym typeface="Poppins Bold"/>
              </a:rPr>
              <a:t>KEY ACTIVITIES</a:t>
            </a:r>
          </a:p>
        </p:txBody>
      </p:sp>
      <p:grpSp>
        <p:nvGrpSpPr>
          <p:cNvPr name="Group 30" id="30"/>
          <p:cNvGrpSpPr/>
          <p:nvPr/>
        </p:nvGrpSpPr>
        <p:grpSpPr>
          <a:xfrm rot="0">
            <a:off x="2965933" y="652293"/>
            <a:ext cx="725864" cy="680473"/>
            <a:chOff x="0" y="0"/>
            <a:chExt cx="191174" cy="179219"/>
          </a:xfrm>
        </p:grpSpPr>
        <p:sp>
          <p:nvSpPr>
            <p:cNvPr name="Freeform 31" id="31"/>
            <p:cNvSpPr/>
            <p:nvPr/>
          </p:nvSpPr>
          <p:spPr>
            <a:xfrm flipH="false" flipV="false" rot="0">
              <a:off x="0" y="0"/>
              <a:ext cx="191174" cy="179219"/>
            </a:xfrm>
            <a:custGeom>
              <a:avLst/>
              <a:gdLst/>
              <a:ahLst/>
              <a:cxnLst/>
              <a:rect r="r" b="b" t="t" l="l"/>
              <a:pathLst>
                <a:path h="179219" w="191174">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BC2227"/>
            </a:solidFill>
          </p:spPr>
        </p:sp>
        <p:sp>
          <p:nvSpPr>
            <p:cNvPr name="TextBox 32" id="32"/>
            <p:cNvSpPr txBox="true"/>
            <p:nvPr/>
          </p:nvSpPr>
          <p:spPr>
            <a:xfrm>
              <a:off x="0" y="-19050"/>
              <a:ext cx="191174" cy="198269"/>
            </a:xfrm>
            <a:prstGeom prst="rect">
              <a:avLst/>
            </a:prstGeom>
          </p:spPr>
          <p:txBody>
            <a:bodyPr anchor="ctr" rtlCol="false" tIns="50800" lIns="50800" bIns="50800" rIns="50800"/>
            <a:lstStyle/>
            <a:p>
              <a:pPr algn="ctr">
                <a:lnSpc>
                  <a:spcPts val="2099"/>
                </a:lnSpc>
              </a:pPr>
            </a:p>
          </p:txBody>
        </p:sp>
      </p:grpSp>
      <p:grpSp>
        <p:nvGrpSpPr>
          <p:cNvPr name="Group 33" id="33"/>
          <p:cNvGrpSpPr/>
          <p:nvPr/>
        </p:nvGrpSpPr>
        <p:grpSpPr>
          <a:xfrm rot="0">
            <a:off x="6058991" y="652293"/>
            <a:ext cx="725864" cy="680473"/>
            <a:chOff x="0" y="0"/>
            <a:chExt cx="191174" cy="179219"/>
          </a:xfrm>
        </p:grpSpPr>
        <p:sp>
          <p:nvSpPr>
            <p:cNvPr name="Freeform 34" id="34"/>
            <p:cNvSpPr/>
            <p:nvPr/>
          </p:nvSpPr>
          <p:spPr>
            <a:xfrm flipH="false" flipV="false" rot="0">
              <a:off x="0" y="0"/>
              <a:ext cx="191174" cy="179219"/>
            </a:xfrm>
            <a:custGeom>
              <a:avLst/>
              <a:gdLst/>
              <a:ahLst/>
              <a:cxnLst/>
              <a:rect r="r" b="b" t="t" l="l"/>
              <a:pathLst>
                <a:path h="179219" w="191174">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BC2227"/>
            </a:solidFill>
          </p:spPr>
        </p:sp>
        <p:sp>
          <p:nvSpPr>
            <p:cNvPr name="TextBox 35" id="35"/>
            <p:cNvSpPr txBox="true"/>
            <p:nvPr/>
          </p:nvSpPr>
          <p:spPr>
            <a:xfrm>
              <a:off x="0" y="-19050"/>
              <a:ext cx="191174" cy="198269"/>
            </a:xfrm>
            <a:prstGeom prst="rect">
              <a:avLst/>
            </a:prstGeom>
          </p:spPr>
          <p:txBody>
            <a:bodyPr anchor="ctr" rtlCol="false" tIns="50800" lIns="50800" bIns="50800" rIns="50800"/>
            <a:lstStyle/>
            <a:p>
              <a:pPr algn="ctr">
                <a:lnSpc>
                  <a:spcPts val="2099"/>
                </a:lnSpc>
              </a:pPr>
            </a:p>
          </p:txBody>
        </p:sp>
      </p:grpSp>
      <p:grpSp>
        <p:nvGrpSpPr>
          <p:cNvPr name="Group 36" id="36"/>
          <p:cNvGrpSpPr/>
          <p:nvPr/>
        </p:nvGrpSpPr>
        <p:grpSpPr>
          <a:xfrm rot="0">
            <a:off x="6054905" y="3608563"/>
            <a:ext cx="725864" cy="680473"/>
            <a:chOff x="0" y="0"/>
            <a:chExt cx="191174" cy="179219"/>
          </a:xfrm>
        </p:grpSpPr>
        <p:sp>
          <p:nvSpPr>
            <p:cNvPr name="Freeform 37" id="37"/>
            <p:cNvSpPr/>
            <p:nvPr/>
          </p:nvSpPr>
          <p:spPr>
            <a:xfrm flipH="false" flipV="false" rot="0">
              <a:off x="0" y="0"/>
              <a:ext cx="191174" cy="179219"/>
            </a:xfrm>
            <a:custGeom>
              <a:avLst/>
              <a:gdLst/>
              <a:ahLst/>
              <a:cxnLst/>
              <a:rect r="r" b="b" t="t" l="l"/>
              <a:pathLst>
                <a:path h="179219" w="191174">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BC2227"/>
            </a:solidFill>
          </p:spPr>
        </p:sp>
        <p:sp>
          <p:nvSpPr>
            <p:cNvPr name="TextBox 38" id="38"/>
            <p:cNvSpPr txBox="true"/>
            <p:nvPr/>
          </p:nvSpPr>
          <p:spPr>
            <a:xfrm>
              <a:off x="0" y="-19050"/>
              <a:ext cx="191174" cy="198269"/>
            </a:xfrm>
            <a:prstGeom prst="rect">
              <a:avLst/>
            </a:prstGeom>
          </p:spPr>
          <p:txBody>
            <a:bodyPr anchor="ctr" rtlCol="false" tIns="50800" lIns="50800" bIns="50800" rIns="50800"/>
            <a:lstStyle/>
            <a:p>
              <a:pPr algn="ctr">
                <a:lnSpc>
                  <a:spcPts val="2099"/>
                </a:lnSpc>
              </a:pPr>
            </a:p>
          </p:txBody>
        </p:sp>
      </p:grpSp>
      <p:grpSp>
        <p:nvGrpSpPr>
          <p:cNvPr name="Group 39" id="39"/>
          <p:cNvGrpSpPr/>
          <p:nvPr/>
        </p:nvGrpSpPr>
        <p:grpSpPr>
          <a:xfrm rot="0">
            <a:off x="7837864" y="6554805"/>
            <a:ext cx="725864" cy="680473"/>
            <a:chOff x="0" y="0"/>
            <a:chExt cx="191174" cy="179219"/>
          </a:xfrm>
        </p:grpSpPr>
        <p:sp>
          <p:nvSpPr>
            <p:cNvPr name="Freeform 40" id="40"/>
            <p:cNvSpPr/>
            <p:nvPr/>
          </p:nvSpPr>
          <p:spPr>
            <a:xfrm flipH="false" flipV="false" rot="0">
              <a:off x="0" y="0"/>
              <a:ext cx="191174" cy="179219"/>
            </a:xfrm>
            <a:custGeom>
              <a:avLst/>
              <a:gdLst/>
              <a:ahLst/>
              <a:cxnLst/>
              <a:rect r="r" b="b" t="t" l="l"/>
              <a:pathLst>
                <a:path h="179219" w="191174">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BC2227"/>
            </a:solidFill>
          </p:spPr>
        </p:sp>
        <p:sp>
          <p:nvSpPr>
            <p:cNvPr name="TextBox 41" id="41"/>
            <p:cNvSpPr txBox="true"/>
            <p:nvPr/>
          </p:nvSpPr>
          <p:spPr>
            <a:xfrm>
              <a:off x="0" y="-19050"/>
              <a:ext cx="191174" cy="198269"/>
            </a:xfrm>
            <a:prstGeom prst="rect">
              <a:avLst/>
            </a:prstGeom>
          </p:spPr>
          <p:txBody>
            <a:bodyPr anchor="ctr" rtlCol="false" tIns="50800" lIns="50800" bIns="50800" rIns="50800"/>
            <a:lstStyle/>
            <a:p>
              <a:pPr algn="ctr">
                <a:lnSpc>
                  <a:spcPts val="2099"/>
                </a:lnSpc>
              </a:pPr>
            </a:p>
          </p:txBody>
        </p:sp>
      </p:grpSp>
      <p:grpSp>
        <p:nvGrpSpPr>
          <p:cNvPr name="Group 42" id="42"/>
          <p:cNvGrpSpPr/>
          <p:nvPr/>
        </p:nvGrpSpPr>
        <p:grpSpPr>
          <a:xfrm rot="0">
            <a:off x="16257743" y="6554805"/>
            <a:ext cx="725864" cy="680473"/>
            <a:chOff x="0" y="0"/>
            <a:chExt cx="191174" cy="179219"/>
          </a:xfrm>
        </p:grpSpPr>
        <p:sp>
          <p:nvSpPr>
            <p:cNvPr name="Freeform 43" id="43"/>
            <p:cNvSpPr/>
            <p:nvPr/>
          </p:nvSpPr>
          <p:spPr>
            <a:xfrm flipH="false" flipV="false" rot="0">
              <a:off x="0" y="0"/>
              <a:ext cx="191174" cy="179219"/>
            </a:xfrm>
            <a:custGeom>
              <a:avLst/>
              <a:gdLst/>
              <a:ahLst/>
              <a:cxnLst/>
              <a:rect r="r" b="b" t="t" l="l"/>
              <a:pathLst>
                <a:path h="179219" w="191174">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BC2227"/>
            </a:solidFill>
          </p:spPr>
        </p:sp>
        <p:sp>
          <p:nvSpPr>
            <p:cNvPr name="TextBox 44" id="44"/>
            <p:cNvSpPr txBox="true"/>
            <p:nvPr/>
          </p:nvSpPr>
          <p:spPr>
            <a:xfrm>
              <a:off x="0" y="-19050"/>
              <a:ext cx="191174" cy="198269"/>
            </a:xfrm>
            <a:prstGeom prst="rect">
              <a:avLst/>
            </a:prstGeom>
          </p:spPr>
          <p:txBody>
            <a:bodyPr anchor="ctr" rtlCol="false" tIns="50800" lIns="50800" bIns="50800" rIns="50800"/>
            <a:lstStyle/>
            <a:p>
              <a:pPr algn="ctr">
                <a:lnSpc>
                  <a:spcPts val="2099"/>
                </a:lnSpc>
              </a:pPr>
            </a:p>
          </p:txBody>
        </p:sp>
      </p:grpSp>
      <p:grpSp>
        <p:nvGrpSpPr>
          <p:cNvPr name="Group 45" id="45"/>
          <p:cNvGrpSpPr/>
          <p:nvPr/>
        </p:nvGrpSpPr>
        <p:grpSpPr>
          <a:xfrm rot="0">
            <a:off x="12711529" y="3608563"/>
            <a:ext cx="725864" cy="680473"/>
            <a:chOff x="0" y="0"/>
            <a:chExt cx="191174" cy="179219"/>
          </a:xfrm>
        </p:grpSpPr>
        <p:sp>
          <p:nvSpPr>
            <p:cNvPr name="Freeform 46" id="46"/>
            <p:cNvSpPr/>
            <p:nvPr/>
          </p:nvSpPr>
          <p:spPr>
            <a:xfrm flipH="false" flipV="false" rot="0">
              <a:off x="0" y="0"/>
              <a:ext cx="191174" cy="179219"/>
            </a:xfrm>
            <a:custGeom>
              <a:avLst/>
              <a:gdLst/>
              <a:ahLst/>
              <a:cxnLst/>
              <a:rect r="r" b="b" t="t" l="l"/>
              <a:pathLst>
                <a:path h="179219" w="191174">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BC2227"/>
            </a:solidFill>
          </p:spPr>
        </p:sp>
        <p:sp>
          <p:nvSpPr>
            <p:cNvPr name="TextBox 47" id="47"/>
            <p:cNvSpPr txBox="true"/>
            <p:nvPr/>
          </p:nvSpPr>
          <p:spPr>
            <a:xfrm>
              <a:off x="0" y="-19050"/>
              <a:ext cx="191174" cy="198269"/>
            </a:xfrm>
            <a:prstGeom prst="rect">
              <a:avLst/>
            </a:prstGeom>
          </p:spPr>
          <p:txBody>
            <a:bodyPr anchor="ctr" rtlCol="false" tIns="50800" lIns="50800" bIns="50800" rIns="50800"/>
            <a:lstStyle/>
            <a:p>
              <a:pPr algn="ctr">
                <a:lnSpc>
                  <a:spcPts val="2099"/>
                </a:lnSpc>
              </a:pPr>
            </a:p>
          </p:txBody>
        </p:sp>
      </p:grpSp>
      <p:grpSp>
        <p:nvGrpSpPr>
          <p:cNvPr name="Group 48" id="48"/>
          <p:cNvGrpSpPr/>
          <p:nvPr/>
        </p:nvGrpSpPr>
        <p:grpSpPr>
          <a:xfrm rot="0">
            <a:off x="9609792" y="652293"/>
            <a:ext cx="725864" cy="680473"/>
            <a:chOff x="0" y="0"/>
            <a:chExt cx="191174" cy="179219"/>
          </a:xfrm>
        </p:grpSpPr>
        <p:sp>
          <p:nvSpPr>
            <p:cNvPr name="Freeform 49" id="49"/>
            <p:cNvSpPr/>
            <p:nvPr/>
          </p:nvSpPr>
          <p:spPr>
            <a:xfrm flipH="false" flipV="false" rot="0">
              <a:off x="0" y="0"/>
              <a:ext cx="191174" cy="179219"/>
            </a:xfrm>
            <a:custGeom>
              <a:avLst/>
              <a:gdLst/>
              <a:ahLst/>
              <a:cxnLst/>
              <a:rect r="r" b="b" t="t" l="l"/>
              <a:pathLst>
                <a:path h="179219" w="191174">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BC2227"/>
            </a:solidFill>
          </p:spPr>
        </p:sp>
        <p:sp>
          <p:nvSpPr>
            <p:cNvPr name="TextBox 50" id="50"/>
            <p:cNvSpPr txBox="true"/>
            <p:nvPr/>
          </p:nvSpPr>
          <p:spPr>
            <a:xfrm>
              <a:off x="0" y="-19050"/>
              <a:ext cx="191174" cy="198269"/>
            </a:xfrm>
            <a:prstGeom prst="rect">
              <a:avLst/>
            </a:prstGeom>
          </p:spPr>
          <p:txBody>
            <a:bodyPr anchor="ctr" rtlCol="false" tIns="50800" lIns="50800" bIns="50800" rIns="50800"/>
            <a:lstStyle/>
            <a:p>
              <a:pPr algn="ctr">
                <a:lnSpc>
                  <a:spcPts val="2099"/>
                </a:lnSpc>
              </a:pPr>
            </a:p>
          </p:txBody>
        </p:sp>
      </p:grpSp>
      <p:grpSp>
        <p:nvGrpSpPr>
          <p:cNvPr name="Group 51" id="51"/>
          <p:cNvGrpSpPr/>
          <p:nvPr/>
        </p:nvGrpSpPr>
        <p:grpSpPr>
          <a:xfrm rot="0">
            <a:off x="12700810" y="652293"/>
            <a:ext cx="725864" cy="680473"/>
            <a:chOff x="0" y="0"/>
            <a:chExt cx="191174" cy="179219"/>
          </a:xfrm>
        </p:grpSpPr>
        <p:sp>
          <p:nvSpPr>
            <p:cNvPr name="Freeform 52" id="52"/>
            <p:cNvSpPr/>
            <p:nvPr/>
          </p:nvSpPr>
          <p:spPr>
            <a:xfrm flipH="false" flipV="false" rot="0">
              <a:off x="0" y="0"/>
              <a:ext cx="191174" cy="179219"/>
            </a:xfrm>
            <a:custGeom>
              <a:avLst/>
              <a:gdLst/>
              <a:ahLst/>
              <a:cxnLst/>
              <a:rect r="r" b="b" t="t" l="l"/>
              <a:pathLst>
                <a:path h="179219" w="191174">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BC2227"/>
            </a:solidFill>
          </p:spPr>
        </p:sp>
        <p:sp>
          <p:nvSpPr>
            <p:cNvPr name="TextBox 53" id="53"/>
            <p:cNvSpPr txBox="true"/>
            <p:nvPr/>
          </p:nvSpPr>
          <p:spPr>
            <a:xfrm>
              <a:off x="0" y="-19050"/>
              <a:ext cx="191174" cy="198269"/>
            </a:xfrm>
            <a:prstGeom prst="rect">
              <a:avLst/>
            </a:prstGeom>
          </p:spPr>
          <p:txBody>
            <a:bodyPr anchor="ctr" rtlCol="false" tIns="50800" lIns="50800" bIns="50800" rIns="50800"/>
            <a:lstStyle/>
            <a:p>
              <a:pPr algn="ctr">
                <a:lnSpc>
                  <a:spcPts val="2099"/>
                </a:lnSpc>
              </a:pPr>
            </a:p>
          </p:txBody>
        </p:sp>
      </p:grpSp>
      <p:grpSp>
        <p:nvGrpSpPr>
          <p:cNvPr name="Group 54" id="54"/>
          <p:cNvGrpSpPr/>
          <p:nvPr/>
        </p:nvGrpSpPr>
        <p:grpSpPr>
          <a:xfrm rot="0">
            <a:off x="16257743" y="652293"/>
            <a:ext cx="725864" cy="680473"/>
            <a:chOff x="0" y="0"/>
            <a:chExt cx="191174" cy="179219"/>
          </a:xfrm>
        </p:grpSpPr>
        <p:sp>
          <p:nvSpPr>
            <p:cNvPr name="Freeform 55" id="55"/>
            <p:cNvSpPr/>
            <p:nvPr/>
          </p:nvSpPr>
          <p:spPr>
            <a:xfrm flipH="false" flipV="false" rot="0">
              <a:off x="0" y="0"/>
              <a:ext cx="191174" cy="179219"/>
            </a:xfrm>
            <a:custGeom>
              <a:avLst/>
              <a:gdLst/>
              <a:ahLst/>
              <a:cxnLst/>
              <a:rect r="r" b="b" t="t" l="l"/>
              <a:pathLst>
                <a:path h="179219" w="191174">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BC2227"/>
            </a:solidFill>
          </p:spPr>
        </p:sp>
        <p:sp>
          <p:nvSpPr>
            <p:cNvPr name="TextBox 56" id="56"/>
            <p:cNvSpPr txBox="true"/>
            <p:nvPr/>
          </p:nvSpPr>
          <p:spPr>
            <a:xfrm>
              <a:off x="0" y="-19050"/>
              <a:ext cx="191174" cy="198269"/>
            </a:xfrm>
            <a:prstGeom prst="rect">
              <a:avLst/>
            </a:prstGeom>
          </p:spPr>
          <p:txBody>
            <a:bodyPr anchor="ctr" rtlCol="false" tIns="50800" lIns="50800" bIns="50800" rIns="50800"/>
            <a:lstStyle/>
            <a:p>
              <a:pPr algn="ctr">
                <a:lnSpc>
                  <a:spcPts val="2099"/>
                </a:lnSpc>
              </a:pPr>
            </a:p>
          </p:txBody>
        </p:sp>
      </p:grpSp>
      <p:sp>
        <p:nvSpPr>
          <p:cNvPr name="Freeform 57" id="57"/>
          <p:cNvSpPr/>
          <p:nvPr/>
        </p:nvSpPr>
        <p:spPr>
          <a:xfrm flipH="false" flipV="false" rot="0">
            <a:off x="6217177" y="787784"/>
            <a:ext cx="409493" cy="409493"/>
          </a:xfrm>
          <a:custGeom>
            <a:avLst/>
            <a:gdLst/>
            <a:ahLst/>
            <a:cxnLst/>
            <a:rect r="r" b="b" t="t" l="l"/>
            <a:pathLst>
              <a:path h="409493" w="409493">
                <a:moveTo>
                  <a:pt x="0" y="0"/>
                </a:moveTo>
                <a:lnTo>
                  <a:pt x="409493" y="0"/>
                </a:lnTo>
                <a:lnTo>
                  <a:pt x="409493" y="409493"/>
                </a:lnTo>
                <a:lnTo>
                  <a:pt x="0" y="4094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8" id="58"/>
          <p:cNvSpPr/>
          <p:nvPr/>
        </p:nvSpPr>
        <p:spPr>
          <a:xfrm flipH="false" flipV="false" rot="0">
            <a:off x="3102813" y="791961"/>
            <a:ext cx="452103" cy="401138"/>
          </a:xfrm>
          <a:custGeom>
            <a:avLst/>
            <a:gdLst/>
            <a:ahLst/>
            <a:cxnLst/>
            <a:rect r="r" b="b" t="t" l="l"/>
            <a:pathLst>
              <a:path h="401138" w="452103">
                <a:moveTo>
                  <a:pt x="0" y="0"/>
                </a:moveTo>
                <a:lnTo>
                  <a:pt x="452103" y="0"/>
                </a:lnTo>
                <a:lnTo>
                  <a:pt x="452103" y="401138"/>
                </a:lnTo>
                <a:lnTo>
                  <a:pt x="0" y="4011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9" id="59"/>
          <p:cNvSpPr/>
          <p:nvPr/>
        </p:nvSpPr>
        <p:spPr>
          <a:xfrm flipH="false" flipV="false" rot="0">
            <a:off x="8003423" y="6692514"/>
            <a:ext cx="394745" cy="405055"/>
          </a:xfrm>
          <a:custGeom>
            <a:avLst/>
            <a:gdLst/>
            <a:ahLst/>
            <a:cxnLst/>
            <a:rect r="r" b="b" t="t" l="l"/>
            <a:pathLst>
              <a:path h="405055" w="394745">
                <a:moveTo>
                  <a:pt x="0" y="0"/>
                </a:moveTo>
                <a:lnTo>
                  <a:pt x="394745" y="0"/>
                </a:lnTo>
                <a:lnTo>
                  <a:pt x="394745" y="405055"/>
                </a:lnTo>
                <a:lnTo>
                  <a:pt x="0" y="4050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0" id="60"/>
          <p:cNvSpPr/>
          <p:nvPr/>
        </p:nvSpPr>
        <p:spPr>
          <a:xfrm flipH="false" flipV="false" rot="0">
            <a:off x="12941344" y="3749306"/>
            <a:ext cx="266234" cy="398988"/>
          </a:xfrm>
          <a:custGeom>
            <a:avLst/>
            <a:gdLst/>
            <a:ahLst/>
            <a:cxnLst/>
            <a:rect r="r" b="b" t="t" l="l"/>
            <a:pathLst>
              <a:path h="398988" w="266234">
                <a:moveTo>
                  <a:pt x="0" y="0"/>
                </a:moveTo>
                <a:lnTo>
                  <a:pt x="266234" y="0"/>
                </a:lnTo>
                <a:lnTo>
                  <a:pt x="266234" y="398988"/>
                </a:lnTo>
                <a:lnTo>
                  <a:pt x="0" y="3989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1" id="61"/>
          <p:cNvSpPr/>
          <p:nvPr/>
        </p:nvSpPr>
        <p:spPr>
          <a:xfrm flipH="false" flipV="false" rot="0">
            <a:off x="16403993" y="778606"/>
            <a:ext cx="433363" cy="427848"/>
          </a:xfrm>
          <a:custGeom>
            <a:avLst/>
            <a:gdLst/>
            <a:ahLst/>
            <a:cxnLst/>
            <a:rect r="r" b="b" t="t" l="l"/>
            <a:pathLst>
              <a:path h="427848" w="433363">
                <a:moveTo>
                  <a:pt x="0" y="0"/>
                </a:moveTo>
                <a:lnTo>
                  <a:pt x="433363" y="0"/>
                </a:lnTo>
                <a:lnTo>
                  <a:pt x="433363" y="427848"/>
                </a:lnTo>
                <a:lnTo>
                  <a:pt x="0" y="4278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62" id="62"/>
          <p:cNvSpPr/>
          <p:nvPr/>
        </p:nvSpPr>
        <p:spPr>
          <a:xfrm flipH="false" flipV="false" rot="0">
            <a:off x="12868518" y="821797"/>
            <a:ext cx="390449" cy="341465"/>
          </a:xfrm>
          <a:custGeom>
            <a:avLst/>
            <a:gdLst/>
            <a:ahLst/>
            <a:cxnLst/>
            <a:rect r="r" b="b" t="t" l="l"/>
            <a:pathLst>
              <a:path h="341465" w="390449">
                <a:moveTo>
                  <a:pt x="0" y="0"/>
                </a:moveTo>
                <a:lnTo>
                  <a:pt x="390449" y="0"/>
                </a:lnTo>
                <a:lnTo>
                  <a:pt x="390449" y="341466"/>
                </a:lnTo>
                <a:lnTo>
                  <a:pt x="0" y="3414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63" id="63"/>
          <p:cNvSpPr/>
          <p:nvPr/>
        </p:nvSpPr>
        <p:spPr>
          <a:xfrm flipH="false" flipV="false" rot="0">
            <a:off x="6194890" y="3776573"/>
            <a:ext cx="445895" cy="344454"/>
          </a:xfrm>
          <a:custGeom>
            <a:avLst/>
            <a:gdLst/>
            <a:ahLst/>
            <a:cxnLst/>
            <a:rect r="r" b="b" t="t" l="l"/>
            <a:pathLst>
              <a:path h="344454" w="445895">
                <a:moveTo>
                  <a:pt x="0" y="0"/>
                </a:moveTo>
                <a:lnTo>
                  <a:pt x="445895" y="0"/>
                </a:lnTo>
                <a:lnTo>
                  <a:pt x="445895" y="344454"/>
                </a:lnTo>
                <a:lnTo>
                  <a:pt x="0" y="34445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64" id="64"/>
          <p:cNvSpPr/>
          <p:nvPr/>
        </p:nvSpPr>
        <p:spPr>
          <a:xfrm flipH="false" flipV="false" rot="0">
            <a:off x="16412857" y="6692514"/>
            <a:ext cx="415635" cy="405055"/>
          </a:xfrm>
          <a:custGeom>
            <a:avLst/>
            <a:gdLst/>
            <a:ahLst/>
            <a:cxnLst/>
            <a:rect r="r" b="b" t="t" l="l"/>
            <a:pathLst>
              <a:path h="405055" w="415635">
                <a:moveTo>
                  <a:pt x="0" y="0"/>
                </a:moveTo>
                <a:lnTo>
                  <a:pt x="415635" y="0"/>
                </a:lnTo>
                <a:lnTo>
                  <a:pt x="415635" y="405055"/>
                </a:lnTo>
                <a:lnTo>
                  <a:pt x="0" y="40505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65" id="65"/>
          <p:cNvSpPr/>
          <p:nvPr/>
        </p:nvSpPr>
        <p:spPr>
          <a:xfrm flipH="false" flipV="false" rot="0">
            <a:off x="9760758" y="780565"/>
            <a:ext cx="423931" cy="423931"/>
          </a:xfrm>
          <a:custGeom>
            <a:avLst/>
            <a:gdLst/>
            <a:ahLst/>
            <a:cxnLst/>
            <a:rect r="r" b="b" t="t" l="l"/>
            <a:pathLst>
              <a:path h="423931" w="423931">
                <a:moveTo>
                  <a:pt x="0" y="0"/>
                </a:moveTo>
                <a:lnTo>
                  <a:pt x="423931" y="0"/>
                </a:lnTo>
                <a:lnTo>
                  <a:pt x="423931" y="423931"/>
                </a:lnTo>
                <a:lnTo>
                  <a:pt x="0" y="42393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66" id="66"/>
          <p:cNvSpPr txBox="true"/>
          <p:nvPr/>
        </p:nvSpPr>
        <p:spPr>
          <a:xfrm rot="-5400000">
            <a:off x="13149625" y="4762500"/>
            <a:ext cx="8982413" cy="762000"/>
          </a:xfrm>
          <a:prstGeom prst="rect">
            <a:avLst/>
          </a:prstGeom>
        </p:spPr>
        <p:txBody>
          <a:bodyPr anchor="t" rtlCol="false" tIns="0" lIns="0" bIns="0" rIns="0">
            <a:spAutoFit/>
          </a:bodyPr>
          <a:lstStyle/>
          <a:p>
            <a:pPr algn="l" marL="0" indent="0" lvl="0">
              <a:lnSpc>
                <a:spcPts val="6299"/>
              </a:lnSpc>
              <a:spcBef>
                <a:spcPct val="0"/>
              </a:spcBef>
            </a:pPr>
            <a:r>
              <a:rPr lang="en-US" sz="4500" spc="225" strike="noStrike" u="none">
                <a:solidFill>
                  <a:srgbClr val="FFFFFF"/>
                </a:solidFill>
                <a:latin typeface="Poppins Bold"/>
                <a:ea typeface="Poppins Bold"/>
                <a:cs typeface="Poppins Bold"/>
                <a:sym typeface="Poppins Bold"/>
              </a:rPr>
              <a:t>BUSINESS MODEL CANVAS</a:t>
            </a:r>
          </a:p>
        </p:txBody>
      </p:sp>
      <p:sp>
        <p:nvSpPr>
          <p:cNvPr name="TextBox 67" id="67"/>
          <p:cNvSpPr txBox="true"/>
          <p:nvPr/>
        </p:nvSpPr>
        <p:spPr>
          <a:xfrm rot="0">
            <a:off x="7104619" y="848494"/>
            <a:ext cx="2186887" cy="523875"/>
          </a:xfrm>
          <a:prstGeom prst="rect">
            <a:avLst/>
          </a:prstGeom>
        </p:spPr>
        <p:txBody>
          <a:bodyPr anchor="t" rtlCol="false" tIns="0" lIns="0" bIns="0" rIns="0">
            <a:spAutoFit/>
          </a:bodyPr>
          <a:lstStyle/>
          <a:p>
            <a:pPr algn="l" marL="0" indent="0" lvl="0">
              <a:lnSpc>
                <a:spcPts val="2162"/>
              </a:lnSpc>
              <a:spcBef>
                <a:spcPct val="0"/>
              </a:spcBef>
            </a:pPr>
            <a:r>
              <a:rPr lang="en-US" b="true" sz="1802" strike="noStrike" u="none">
                <a:solidFill>
                  <a:srgbClr val="2F3B69"/>
                </a:solidFill>
                <a:latin typeface="Poppins Bold"/>
                <a:ea typeface="Poppins Bold"/>
                <a:cs typeface="Poppins Bold"/>
                <a:sym typeface="Poppins Bold"/>
              </a:rPr>
              <a:t>VALUE PROPOSITIONS</a:t>
            </a:r>
          </a:p>
        </p:txBody>
      </p:sp>
      <p:sp>
        <p:nvSpPr>
          <p:cNvPr name="TextBox 68" id="68"/>
          <p:cNvSpPr txBox="true"/>
          <p:nvPr/>
        </p:nvSpPr>
        <p:spPr>
          <a:xfrm rot="0">
            <a:off x="10661552" y="848494"/>
            <a:ext cx="2186887" cy="523875"/>
          </a:xfrm>
          <a:prstGeom prst="rect">
            <a:avLst/>
          </a:prstGeom>
        </p:spPr>
        <p:txBody>
          <a:bodyPr anchor="t" rtlCol="false" tIns="0" lIns="0" bIns="0" rIns="0">
            <a:spAutoFit/>
          </a:bodyPr>
          <a:lstStyle/>
          <a:p>
            <a:pPr algn="l" marL="0" indent="0" lvl="0">
              <a:lnSpc>
                <a:spcPts val="2162"/>
              </a:lnSpc>
              <a:spcBef>
                <a:spcPct val="0"/>
              </a:spcBef>
            </a:pPr>
            <a:r>
              <a:rPr lang="en-US" b="true" sz="1802">
                <a:solidFill>
                  <a:srgbClr val="2F3B69"/>
                </a:solidFill>
                <a:latin typeface="Poppins Bold"/>
                <a:ea typeface="Poppins Bold"/>
                <a:cs typeface="Poppins Bold"/>
                <a:sym typeface="Poppins Bold"/>
              </a:rPr>
              <a:t>CUSTOMER RELATIONSHIP</a:t>
            </a:r>
          </a:p>
        </p:txBody>
      </p:sp>
      <p:sp>
        <p:nvSpPr>
          <p:cNvPr name="TextBox 69" id="69"/>
          <p:cNvSpPr txBox="true"/>
          <p:nvPr/>
        </p:nvSpPr>
        <p:spPr>
          <a:xfrm rot="0">
            <a:off x="13750524" y="848494"/>
            <a:ext cx="2186887" cy="523875"/>
          </a:xfrm>
          <a:prstGeom prst="rect">
            <a:avLst/>
          </a:prstGeom>
        </p:spPr>
        <p:txBody>
          <a:bodyPr anchor="t" rtlCol="false" tIns="0" lIns="0" bIns="0" rIns="0">
            <a:spAutoFit/>
          </a:bodyPr>
          <a:lstStyle/>
          <a:p>
            <a:pPr algn="l">
              <a:lnSpc>
                <a:spcPts val="2162"/>
              </a:lnSpc>
            </a:pPr>
            <a:r>
              <a:rPr lang="en-US" sz="1802" b="true">
                <a:solidFill>
                  <a:srgbClr val="2F3B69"/>
                </a:solidFill>
                <a:latin typeface="Poppins Bold"/>
                <a:ea typeface="Poppins Bold"/>
                <a:cs typeface="Poppins Bold"/>
                <a:sym typeface="Poppins Bold"/>
              </a:rPr>
              <a:t>CUSTOMER</a:t>
            </a:r>
          </a:p>
          <a:p>
            <a:pPr algn="l" marL="0" indent="0" lvl="0">
              <a:lnSpc>
                <a:spcPts val="2162"/>
              </a:lnSpc>
              <a:spcBef>
                <a:spcPct val="0"/>
              </a:spcBef>
            </a:pPr>
            <a:r>
              <a:rPr lang="en-US" b="true" sz="1802">
                <a:solidFill>
                  <a:srgbClr val="2F3B69"/>
                </a:solidFill>
                <a:latin typeface="Poppins Bold"/>
                <a:ea typeface="Poppins Bold"/>
                <a:cs typeface="Poppins Bold"/>
                <a:sym typeface="Poppins Bold"/>
              </a:rPr>
              <a:t>SEGMENTS</a:t>
            </a:r>
          </a:p>
        </p:txBody>
      </p:sp>
      <p:sp>
        <p:nvSpPr>
          <p:cNvPr name="TextBox 70" id="70"/>
          <p:cNvSpPr txBox="true"/>
          <p:nvPr/>
        </p:nvSpPr>
        <p:spPr>
          <a:xfrm rot="0">
            <a:off x="456668" y="848494"/>
            <a:ext cx="2232931" cy="257175"/>
          </a:xfrm>
          <a:prstGeom prst="rect">
            <a:avLst/>
          </a:prstGeom>
        </p:spPr>
        <p:txBody>
          <a:bodyPr anchor="t" rtlCol="false" tIns="0" lIns="0" bIns="0" rIns="0">
            <a:spAutoFit/>
          </a:bodyPr>
          <a:lstStyle/>
          <a:p>
            <a:pPr algn="l" marL="0" indent="0" lvl="0">
              <a:lnSpc>
                <a:spcPts val="2162"/>
              </a:lnSpc>
            </a:pPr>
            <a:r>
              <a:rPr lang="en-US" sz="1802" strike="noStrike" u="none">
                <a:solidFill>
                  <a:srgbClr val="2F3B69"/>
                </a:solidFill>
                <a:latin typeface="Poppins Bold"/>
                <a:ea typeface="Poppins Bold"/>
                <a:cs typeface="Poppins Bold"/>
                <a:sym typeface="Poppins Bold"/>
              </a:rPr>
              <a:t>KEY PARTNERS</a:t>
            </a:r>
          </a:p>
        </p:txBody>
      </p:sp>
      <p:sp>
        <p:nvSpPr>
          <p:cNvPr name="TextBox 71" id="71"/>
          <p:cNvSpPr txBox="true"/>
          <p:nvPr/>
        </p:nvSpPr>
        <p:spPr>
          <a:xfrm rot="0">
            <a:off x="456668" y="6827652"/>
            <a:ext cx="2743024" cy="257175"/>
          </a:xfrm>
          <a:prstGeom prst="rect">
            <a:avLst/>
          </a:prstGeom>
        </p:spPr>
        <p:txBody>
          <a:bodyPr anchor="t" rtlCol="false" tIns="0" lIns="0" bIns="0" rIns="0">
            <a:spAutoFit/>
          </a:bodyPr>
          <a:lstStyle/>
          <a:p>
            <a:pPr algn="l" marL="0" indent="0" lvl="0">
              <a:lnSpc>
                <a:spcPts val="2162"/>
              </a:lnSpc>
            </a:pPr>
            <a:r>
              <a:rPr lang="en-US" b="true" sz="1802">
                <a:solidFill>
                  <a:srgbClr val="2F3B69"/>
                </a:solidFill>
                <a:latin typeface="Poppins Bold"/>
                <a:ea typeface="Poppins Bold"/>
                <a:cs typeface="Poppins Bold"/>
                <a:sym typeface="Poppins Bold"/>
              </a:rPr>
              <a:t>COST STRUCTURE</a:t>
            </a:r>
          </a:p>
        </p:txBody>
      </p:sp>
      <p:sp>
        <p:nvSpPr>
          <p:cNvPr name="TextBox 72" id="72"/>
          <p:cNvSpPr txBox="true"/>
          <p:nvPr/>
        </p:nvSpPr>
        <p:spPr>
          <a:xfrm rot="0">
            <a:off x="8876547" y="6827652"/>
            <a:ext cx="3071201" cy="257175"/>
          </a:xfrm>
          <a:prstGeom prst="rect">
            <a:avLst/>
          </a:prstGeom>
        </p:spPr>
        <p:txBody>
          <a:bodyPr anchor="t" rtlCol="false" tIns="0" lIns="0" bIns="0" rIns="0">
            <a:spAutoFit/>
          </a:bodyPr>
          <a:lstStyle/>
          <a:p>
            <a:pPr algn="l" marL="0" indent="0" lvl="0">
              <a:lnSpc>
                <a:spcPts val="2162"/>
              </a:lnSpc>
            </a:pPr>
            <a:r>
              <a:rPr lang="en-US" b="true" sz="1802">
                <a:solidFill>
                  <a:srgbClr val="2F3B69"/>
                </a:solidFill>
                <a:latin typeface="Poppins Bold"/>
                <a:ea typeface="Poppins Bold"/>
                <a:cs typeface="Poppins Bold"/>
                <a:sym typeface="Poppins Bold"/>
              </a:rPr>
              <a:t>REVENUE STREAM</a:t>
            </a:r>
          </a:p>
        </p:txBody>
      </p:sp>
      <p:sp>
        <p:nvSpPr>
          <p:cNvPr name="TextBox 73" id="73"/>
          <p:cNvSpPr txBox="true"/>
          <p:nvPr/>
        </p:nvSpPr>
        <p:spPr>
          <a:xfrm rot="0">
            <a:off x="4012777" y="3861202"/>
            <a:ext cx="2203134" cy="523875"/>
          </a:xfrm>
          <a:prstGeom prst="rect">
            <a:avLst/>
          </a:prstGeom>
        </p:spPr>
        <p:txBody>
          <a:bodyPr anchor="t" rtlCol="false" tIns="0" lIns="0" bIns="0" rIns="0">
            <a:spAutoFit/>
          </a:bodyPr>
          <a:lstStyle/>
          <a:p>
            <a:pPr algn="l">
              <a:lnSpc>
                <a:spcPts val="2162"/>
              </a:lnSpc>
            </a:pPr>
            <a:r>
              <a:rPr lang="en-US" sz="1802" b="true">
                <a:solidFill>
                  <a:srgbClr val="2F3B69"/>
                </a:solidFill>
                <a:latin typeface="Poppins Bold"/>
                <a:ea typeface="Poppins Bold"/>
                <a:cs typeface="Poppins Bold"/>
                <a:sym typeface="Poppins Bold"/>
              </a:rPr>
              <a:t>KEY</a:t>
            </a:r>
          </a:p>
          <a:p>
            <a:pPr algn="l" marL="0" indent="0" lvl="0">
              <a:lnSpc>
                <a:spcPts val="2162"/>
              </a:lnSpc>
              <a:spcBef>
                <a:spcPct val="0"/>
              </a:spcBef>
            </a:pPr>
            <a:r>
              <a:rPr lang="en-US" b="true" sz="1802">
                <a:solidFill>
                  <a:srgbClr val="2F3B69"/>
                </a:solidFill>
                <a:latin typeface="Poppins Bold"/>
                <a:ea typeface="Poppins Bold"/>
                <a:cs typeface="Poppins Bold"/>
                <a:sym typeface="Poppins Bold"/>
              </a:rPr>
              <a:t>RESOURCES</a:t>
            </a:r>
          </a:p>
        </p:txBody>
      </p:sp>
      <p:sp>
        <p:nvSpPr>
          <p:cNvPr name="TextBox 74" id="74"/>
          <p:cNvSpPr txBox="true"/>
          <p:nvPr/>
        </p:nvSpPr>
        <p:spPr>
          <a:xfrm rot="0">
            <a:off x="10661552" y="3861202"/>
            <a:ext cx="2203134" cy="257175"/>
          </a:xfrm>
          <a:prstGeom prst="rect">
            <a:avLst/>
          </a:prstGeom>
        </p:spPr>
        <p:txBody>
          <a:bodyPr anchor="t" rtlCol="false" tIns="0" lIns="0" bIns="0" rIns="0">
            <a:spAutoFit/>
          </a:bodyPr>
          <a:lstStyle/>
          <a:p>
            <a:pPr algn="l" marL="0" indent="0" lvl="0">
              <a:lnSpc>
                <a:spcPts val="2162"/>
              </a:lnSpc>
              <a:spcBef>
                <a:spcPct val="0"/>
              </a:spcBef>
            </a:pPr>
            <a:r>
              <a:rPr lang="en-US" b="true" sz="1802">
                <a:solidFill>
                  <a:srgbClr val="2F3B69"/>
                </a:solidFill>
                <a:latin typeface="Poppins Bold"/>
                <a:ea typeface="Poppins Bold"/>
                <a:cs typeface="Poppins Bold"/>
                <a:sym typeface="Poppins Bold"/>
              </a:rPr>
              <a:t>CHANNELS</a:t>
            </a:r>
          </a:p>
        </p:txBody>
      </p:sp>
      <p:sp>
        <p:nvSpPr>
          <p:cNvPr name="TextBox 75" id="75"/>
          <p:cNvSpPr txBox="true"/>
          <p:nvPr/>
        </p:nvSpPr>
        <p:spPr>
          <a:xfrm rot="0">
            <a:off x="13761243" y="1637115"/>
            <a:ext cx="3067249" cy="4400550"/>
          </a:xfrm>
          <a:prstGeom prst="rect">
            <a:avLst/>
          </a:prstGeom>
        </p:spPr>
        <p:txBody>
          <a:bodyPr anchor="t" rtlCol="false" tIns="0" lIns="0" bIns="0" rIns="0">
            <a:spAutoFit/>
          </a:bodyPr>
          <a:lstStyle/>
          <a:p>
            <a:pPr algn="just">
              <a:lnSpc>
                <a:spcPts val="2040"/>
              </a:lnSpc>
              <a:spcBef>
                <a:spcPct val="0"/>
              </a:spcBef>
            </a:pPr>
            <a:r>
              <a:rPr lang="en-US" b="true" sz="1700">
                <a:solidFill>
                  <a:srgbClr val="000000"/>
                </a:solidFill>
                <a:latin typeface="Poppins Bold"/>
                <a:ea typeface="Poppins Bold"/>
                <a:cs typeface="Poppins Bold"/>
                <a:sym typeface="Poppins Bold"/>
              </a:rPr>
              <a:t>Students:</a:t>
            </a:r>
          </a:p>
          <a:p>
            <a:pPr algn="just">
              <a:lnSpc>
                <a:spcPts val="2040"/>
              </a:lnSpc>
              <a:spcBef>
                <a:spcPct val="0"/>
              </a:spcBef>
            </a:pPr>
            <a:r>
              <a:rPr lang="en-US" b="true" sz="1700">
                <a:solidFill>
                  <a:srgbClr val="000000"/>
                </a:solidFill>
                <a:latin typeface="Poppins Medium"/>
                <a:ea typeface="Poppins Medium"/>
                <a:cs typeface="Poppins Medium"/>
                <a:sym typeface="Poppins Medium"/>
              </a:rPr>
              <a:t>Needing focus during study sessions. </a:t>
            </a:r>
          </a:p>
          <a:p>
            <a:pPr algn="just">
              <a:lnSpc>
                <a:spcPts val="2040"/>
              </a:lnSpc>
              <a:spcBef>
                <a:spcPct val="0"/>
              </a:spcBef>
            </a:pPr>
          </a:p>
          <a:p>
            <a:pPr algn="just">
              <a:lnSpc>
                <a:spcPts val="2040"/>
              </a:lnSpc>
              <a:spcBef>
                <a:spcPct val="0"/>
              </a:spcBef>
            </a:pPr>
            <a:r>
              <a:rPr lang="en-US" b="true" sz="1700">
                <a:solidFill>
                  <a:srgbClr val="000000"/>
                </a:solidFill>
                <a:latin typeface="Poppins Bold"/>
                <a:ea typeface="Poppins Bold"/>
                <a:cs typeface="Poppins Bold"/>
                <a:sym typeface="Poppins Bold"/>
              </a:rPr>
              <a:t>Professionals:</a:t>
            </a:r>
          </a:p>
          <a:p>
            <a:pPr algn="just">
              <a:lnSpc>
                <a:spcPts val="2040"/>
              </a:lnSpc>
              <a:spcBef>
                <a:spcPct val="0"/>
              </a:spcBef>
            </a:pPr>
            <a:r>
              <a:rPr lang="en-US" b="true" sz="1700">
                <a:solidFill>
                  <a:srgbClr val="000000"/>
                </a:solidFill>
                <a:latin typeface="Poppins Medium"/>
                <a:ea typeface="Poppins Medium"/>
                <a:cs typeface="Poppins Medium"/>
                <a:sym typeface="Poppins Medium"/>
              </a:rPr>
              <a:t>Workers in productivity-oriented environments who want to avoid distractions. </a:t>
            </a:r>
          </a:p>
          <a:p>
            <a:pPr algn="just">
              <a:lnSpc>
                <a:spcPts val="2040"/>
              </a:lnSpc>
              <a:spcBef>
                <a:spcPct val="0"/>
              </a:spcBef>
            </a:pPr>
          </a:p>
          <a:p>
            <a:pPr algn="just">
              <a:lnSpc>
                <a:spcPts val="2040"/>
              </a:lnSpc>
              <a:spcBef>
                <a:spcPct val="0"/>
              </a:spcBef>
            </a:pPr>
            <a:r>
              <a:rPr lang="en-US" b="true" sz="1700">
                <a:solidFill>
                  <a:srgbClr val="000000"/>
                </a:solidFill>
                <a:latin typeface="Poppins Bold"/>
                <a:ea typeface="Poppins Bold"/>
                <a:cs typeface="Poppins Bold"/>
                <a:sym typeface="Poppins Bold"/>
              </a:rPr>
              <a:t>Parents: </a:t>
            </a:r>
          </a:p>
          <a:p>
            <a:pPr algn="just">
              <a:lnSpc>
                <a:spcPts val="2040"/>
              </a:lnSpc>
              <a:spcBef>
                <a:spcPct val="0"/>
              </a:spcBef>
            </a:pPr>
            <a:r>
              <a:rPr lang="en-US" b="true" sz="1700">
                <a:solidFill>
                  <a:srgbClr val="000000"/>
                </a:solidFill>
                <a:latin typeface="Poppins Medium"/>
                <a:ea typeface="Poppins Medium"/>
                <a:cs typeface="Poppins Medium"/>
                <a:sym typeface="Poppins Medium"/>
              </a:rPr>
              <a:t>Seeking to manage screen time for children. </a:t>
            </a:r>
          </a:p>
          <a:p>
            <a:pPr algn="just">
              <a:lnSpc>
                <a:spcPts val="2040"/>
              </a:lnSpc>
              <a:spcBef>
                <a:spcPct val="0"/>
              </a:spcBef>
            </a:pPr>
          </a:p>
          <a:p>
            <a:pPr algn="just">
              <a:lnSpc>
                <a:spcPts val="2040"/>
              </a:lnSpc>
              <a:spcBef>
                <a:spcPct val="0"/>
              </a:spcBef>
            </a:pPr>
            <a:r>
              <a:rPr lang="en-US" b="true" sz="1700">
                <a:solidFill>
                  <a:srgbClr val="000000"/>
                </a:solidFill>
                <a:latin typeface="Poppins Bold"/>
                <a:ea typeface="Poppins Bold"/>
                <a:cs typeface="Poppins Bold"/>
                <a:sym typeface="Poppins Bold"/>
              </a:rPr>
              <a:t>Institutions/Workplace: </a:t>
            </a:r>
          </a:p>
          <a:p>
            <a:pPr algn="just">
              <a:lnSpc>
                <a:spcPts val="2040"/>
              </a:lnSpc>
              <a:spcBef>
                <a:spcPct val="0"/>
              </a:spcBef>
            </a:pPr>
            <a:r>
              <a:rPr lang="en-US" b="true" sz="1700">
                <a:solidFill>
                  <a:srgbClr val="000000"/>
                </a:solidFill>
                <a:latin typeface="Poppins Medium"/>
                <a:ea typeface="Poppins Medium"/>
                <a:cs typeface="Poppins Medium"/>
                <a:sym typeface="Poppins Medium"/>
              </a:rPr>
              <a:t>Schools, universities, and offices that enforce device-free zones. </a:t>
            </a:r>
          </a:p>
        </p:txBody>
      </p:sp>
      <p:sp>
        <p:nvSpPr>
          <p:cNvPr name="TextBox 76" id="76"/>
          <p:cNvSpPr txBox="true"/>
          <p:nvPr/>
        </p:nvSpPr>
        <p:spPr>
          <a:xfrm rot="0">
            <a:off x="7046185" y="1533525"/>
            <a:ext cx="3138504" cy="4714875"/>
          </a:xfrm>
          <a:prstGeom prst="rect">
            <a:avLst/>
          </a:prstGeom>
        </p:spPr>
        <p:txBody>
          <a:bodyPr anchor="t" rtlCol="false" tIns="0" lIns="0" bIns="0" rIns="0">
            <a:spAutoFit/>
          </a:bodyPr>
          <a:lstStyle/>
          <a:p>
            <a:pPr algn="just">
              <a:lnSpc>
                <a:spcPts val="1439"/>
              </a:lnSpc>
              <a:spcBef>
                <a:spcPct val="0"/>
              </a:spcBef>
            </a:pPr>
            <a:r>
              <a:rPr lang="en-US" b="true" sz="1200">
                <a:solidFill>
                  <a:srgbClr val="000000"/>
                </a:solidFill>
                <a:latin typeface="Poppins Bold"/>
                <a:ea typeface="Poppins Bold"/>
                <a:cs typeface="Poppins Bold"/>
                <a:sym typeface="Poppins Bold"/>
              </a:rPr>
              <a:t>Device Locking System: </a:t>
            </a:r>
          </a:p>
          <a:p>
            <a:pPr algn="just">
              <a:lnSpc>
                <a:spcPts val="1439"/>
              </a:lnSpc>
              <a:spcBef>
                <a:spcPct val="0"/>
              </a:spcBef>
            </a:pPr>
            <a:r>
              <a:rPr lang="en-US" b="true" sz="1200">
                <a:solidFill>
                  <a:srgbClr val="000000"/>
                </a:solidFill>
                <a:latin typeface="Poppins Medium"/>
                <a:ea typeface="Poppins Medium"/>
                <a:cs typeface="Poppins Medium"/>
                <a:sym typeface="Poppins Medium"/>
              </a:rPr>
              <a:t>Ensures users stay focused by securely locking phones away. </a:t>
            </a:r>
          </a:p>
          <a:p>
            <a:pPr algn="just">
              <a:lnSpc>
                <a:spcPts val="1439"/>
              </a:lnSpc>
              <a:spcBef>
                <a:spcPct val="0"/>
              </a:spcBef>
            </a:pPr>
          </a:p>
          <a:p>
            <a:pPr algn="just">
              <a:lnSpc>
                <a:spcPts val="1439"/>
              </a:lnSpc>
              <a:spcBef>
                <a:spcPct val="0"/>
              </a:spcBef>
            </a:pPr>
            <a:r>
              <a:rPr lang="en-US" b="true" sz="1200">
                <a:solidFill>
                  <a:srgbClr val="000000"/>
                </a:solidFill>
                <a:latin typeface="Poppins Bold"/>
                <a:ea typeface="Poppins Bold"/>
                <a:cs typeface="Poppins Bold"/>
                <a:sym typeface="Poppins Bold"/>
              </a:rPr>
              <a:t>Emergency Access: </a:t>
            </a:r>
          </a:p>
          <a:p>
            <a:pPr algn="just">
              <a:lnSpc>
                <a:spcPts val="1439"/>
              </a:lnSpc>
              <a:spcBef>
                <a:spcPct val="0"/>
              </a:spcBef>
            </a:pPr>
            <a:r>
              <a:rPr lang="en-US" b="true" sz="1200">
                <a:solidFill>
                  <a:srgbClr val="000000"/>
                </a:solidFill>
                <a:latin typeface="Poppins Medium"/>
                <a:ea typeface="Poppins Medium"/>
                <a:cs typeface="Poppins Medium"/>
                <a:sym typeface="Poppins Medium"/>
              </a:rPr>
              <a:t>Allows users to receive emergency calls via speaker and microphone on the PSB while the phone is locked. </a:t>
            </a:r>
          </a:p>
          <a:p>
            <a:pPr algn="just">
              <a:lnSpc>
                <a:spcPts val="1439"/>
              </a:lnSpc>
              <a:spcBef>
                <a:spcPct val="0"/>
              </a:spcBef>
            </a:pPr>
          </a:p>
          <a:p>
            <a:pPr algn="just">
              <a:lnSpc>
                <a:spcPts val="1439"/>
              </a:lnSpc>
              <a:spcBef>
                <a:spcPct val="0"/>
              </a:spcBef>
            </a:pPr>
            <a:r>
              <a:rPr lang="en-US" b="true" sz="1200">
                <a:solidFill>
                  <a:srgbClr val="000000"/>
                </a:solidFill>
                <a:latin typeface="Poppins Bold"/>
                <a:ea typeface="Poppins Bold"/>
                <a:cs typeface="Poppins Bold"/>
                <a:sym typeface="Poppins Bold"/>
              </a:rPr>
              <a:t>App Integration: </a:t>
            </a:r>
          </a:p>
          <a:p>
            <a:pPr algn="just">
              <a:lnSpc>
                <a:spcPts val="1439"/>
              </a:lnSpc>
              <a:spcBef>
                <a:spcPct val="0"/>
              </a:spcBef>
            </a:pPr>
            <a:r>
              <a:rPr lang="en-US" b="true" sz="1200">
                <a:solidFill>
                  <a:srgbClr val="000000"/>
                </a:solidFill>
                <a:latin typeface="Poppins Medium"/>
                <a:ea typeface="Poppins Medium"/>
                <a:cs typeface="Poppins Medium"/>
                <a:sym typeface="Poppins Medium"/>
              </a:rPr>
              <a:t>Users can interface with the PSB through a dedicated app for convenient control and monitoring. This includes saving tasks to be done while the phone is in PSB, reminding the user about the task frequently, and keeping them on track. </a:t>
            </a:r>
          </a:p>
          <a:p>
            <a:pPr algn="just">
              <a:lnSpc>
                <a:spcPts val="1439"/>
              </a:lnSpc>
              <a:spcBef>
                <a:spcPct val="0"/>
              </a:spcBef>
            </a:pPr>
          </a:p>
          <a:p>
            <a:pPr algn="just">
              <a:lnSpc>
                <a:spcPts val="1439"/>
              </a:lnSpc>
              <a:spcBef>
                <a:spcPct val="0"/>
              </a:spcBef>
            </a:pPr>
            <a:r>
              <a:rPr lang="en-US" b="true" sz="1200">
                <a:solidFill>
                  <a:srgbClr val="000000"/>
                </a:solidFill>
                <a:latin typeface="Poppins Bold"/>
                <a:ea typeface="Poppins Bold"/>
                <a:cs typeface="Poppins Bold"/>
                <a:sym typeface="Poppins Bold"/>
              </a:rPr>
              <a:t>Customizable Timer: </a:t>
            </a:r>
          </a:p>
          <a:p>
            <a:pPr algn="just">
              <a:lnSpc>
                <a:spcPts val="1439"/>
              </a:lnSpc>
              <a:spcBef>
                <a:spcPct val="0"/>
              </a:spcBef>
            </a:pPr>
            <a:r>
              <a:rPr lang="en-US" b="true" sz="1200">
                <a:solidFill>
                  <a:srgbClr val="000000"/>
                </a:solidFill>
                <a:latin typeface="Poppins Medium"/>
                <a:ea typeface="Poppins Medium"/>
                <a:cs typeface="Poppins Medium"/>
                <a:sym typeface="Poppins Medium"/>
              </a:rPr>
              <a:t>Manual adjustment of hours and minutes for a personalized locking experience. </a:t>
            </a:r>
          </a:p>
          <a:p>
            <a:pPr algn="just">
              <a:lnSpc>
                <a:spcPts val="1439"/>
              </a:lnSpc>
              <a:spcBef>
                <a:spcPct val="0"/>
              </a:spcBef>
            </a:pPr>
          </a:p>
          <a:p>
            <a:pPr algn="just">
              <a:lnSpc>
                <a:spcPts val="1439"/>
              </a:lnSpc>
              <a:spcBef>
                <a:spcPct val="0"/>
              </a:spcBef>
            </a:pPr>
            <a:r>
              <a:rPr lang="en-US" b="true" sz="1200">
                <a:solidFill>
                  <a:srgbClr val="000000"/>
                </a:solidFill>
                <a:latin typeface="Poppins Bold"/>
                <a:ea typeface="Poppins Bold"/>
                <a:cs typeface="Poppins Bold"/>
                <a:sym typeface="Poppins Bold"/>
              </a:rPr>
              <a:t>Charging Inlet: </a:t>
            </a:r>
          </a:p>
          <a:p>
            <a:pPr algn="just">
              <a:lnSpc>
                <a:spcPts val="1439"/>
              </a:lnSpc>
              <a:spcBef>
                <a:spcPct val="0"/>
              </a:spcBef>
            </a:pPr>
            <a:r>
              <a:rPr lang="en-US" b="true" sz="1200">
                <a:solidFill>
                  <a:srgbClr val="000000"/>
                </a:solidFill>
                <a:latin typeface="Poppins Medium"/>
                <a:ea typeface="Poppins Medium"/>
                <a:cs typeface="Poppins Medium"/>
                <a:sym typeface="Poppins Medium"/>
              </a:rPr>
              <a:t>Keeps the phone charged while stored, removing the need to access the phone for charging. </a:t>
            </a:r>
          </a:p>
        </p:txBody>
      </p:sp>
      <p:sp>
        <p:nvSpPr>
          <p:cNvPr name="TextBox 77" id="77"/>
          <p:cNvSpPr txBox="true"/>
          <p:nvPr/>
        </p:nvSpPr>
        <p:spPr>
          <a:xfrm rot="0">
            <a:off x="10703626" y="4356187"/>
            <a:ext cx="2501927" cy="1857375"/>
          </a:xfrm>
          <a:prstGeom prst="rect">
            <a:avLst/>
          </a:prstGeom>
        </p:spPr>
        <p:txBody>
          <a:bodyPr anchor="t" rtlCol="false" tIns="0" lIns="0" bIns="0" rIns="0">
            <a:spAutoFit/>
          </a:bodyPr>
          <a:lstStyle/>
          <a:p>
            <a:pPr algn="just">
              <a:lnSpc>
                <a:spcPts val="1199"/>
              </a:lnSpc>
              <a:spcBef>
                <a:spcPct val="0"/>
              </a:spcBef>
            </a:pPr>
            <a:r>
              <a:rPr lang="en-US" b="true" sz="999">
                <a:solidFill>
                  <a:srgbClr val="000000"/>
                </a:solidFill>
                <a:latin typeface="Poppins Bold"/>
                <a:ea typeface="Poppins Bold"/>
                <a:cs typeface="Poppins Bold"/>
                <a:sym typeface="Poppins Bold"/>
              </a:rPr>
              <a:t>Online Store: </a:t>
            </a:r>
          </a:p>
          <a:p>
            <a:pPr algn="just">
              <a:lnSpc>
                <a:spcPts val="1199"/>
              </a:lnSpc>
              <a:spcBef>
                <a:spcPct val="0"/>
              </a:spcBef>
            </a:pPr>
            <a:r>
              <a:rPr lang="en-US" b="true" sz="999">
                <a:solidFill>
                  <a:srgbClr val="000000"/>
                </a:solidFill>
                <a:latin typeface="Poppins Medium"/>
                <a:ea typeface="Poppins Medium"/>
                <a:cs typeface="Poppins Medium"/>
                <a:sym typeface="Poppins Medium"/>
              </a:rPr>
              <a:t>Direct sales through your website or e-commerce platforms like Amazon, Flipkart...</a:t>
            </a:r>
          </a:p>
          <a:p>
            <a:pPr algn="just">
              <a:lnSpc>
                <a:spcPts val="1199"/>
              </a:lnSpc>
              <a:spcBef>
                <a:spcPct val="0"/>
              </a:spcBef>
            </a:pPr>
            <a:r>
              <a:rPr lang="en-US" b="true" sz="999">
                <a:solidFill>
                  <a:srgbClr val="000000"/>
                </a:solidFill>
                <a:latin typeface="Poppins Medium"/>
                <a:ea typeface="Poppins Medium"/>
                <a:cs typeface="Poppins Medium"/>
                <a:sym typeface="Poppins Medium"/>
              </a:rPr>
              <a:t> </a:t>
            </a:r>
          </a:p>
          <a:p>
            <a:pPr algn="just">
              <a:lnSpc>
                <a:spcPts val="1199"/>
              </a:lnSpc>
              <a:spcBef>
                <a:spcPct val="0"/>
              </a:spcBef>
            </a:pPr>
            <a:r>
              <a:rPr lang="en-US" b="true" sz="999">
                <a:solidFill>
                  <a:srgbClr val="000000"/>
                </a:solidFill>
                <a:latin typeface="Poppins Bold"/>
                <a:ea typeface="Poppins Bold"/>
                <a:cs typeface="Poppins Bold"/>
                <a:sym typeface="Poppins Bold"/>
              </a:rPr>
              <a:t>Retail Partnerships: </a:t>
            </a:r>
          </a:p>
          <a:p>
            <a:pPr algn="just">
              <a:lnSpc>
                <a:spcPts val="1199"/>
              </a:lnSpc>
              <a:spcBef>
                <a:spcPct val="0"/>
              </a:spcBef>
            </a:pPr>
            <a:r>
              <a:rPr lang="en-US" b="true" sz="999">
                <a:solidFill>
                  <a:srgbClr val="000000"/>
                </a:solidFill>
                <a:latin typeface="Poppins Medium"/>
                <a:ea typeface="Poppins Medium"/>
                <a:cs typeface="Poppins Medium"/>
                <a:sym typeface="Poppins Medium"/>
              </a:rPr>
              <a:t>Partner with electronics or office supply stores. </a:t>
            </a:r>
          </a:p>
          <a:p>
            <a:pPr algn="just">
              <a:lnSpc>
                <a:spcPts val="1199"/>
              </a:lnSpc>
              <a:spcBef>
                <a:spcPct val="0"/>
              </a:spcBef>
            </a:pPr>
          </a:p>
          <a:p>
            <a:pPr algn="just">
              <a:lnSpc>
                <a:spcPts val="1199"/>
              </a:lnSpc>
              <a:spcBef>
                <a:spcPct val="0"/>
              </a:spcBef>
            </a:pPr>
            <a:r>
              <a:rPr lang="en-US" b="true" sz="999">
                <a:solidFill>
                  <a:srgbClr val="000000"/>
                </a:solidFill>
                <a:latin typeface="Poppins Bold"/>
                <a:ea typeface="Poppins Bold"/>
                <a:cs typeface="Poppins Bold"/>
                <a:sym typeface="Poppins Bold"/>
              </a:rPr>
              <a:t>Educational and Workplace Institutions: </a:t>
            </a:r>
          </a:p>
          <a:p>
            <a:pPr algn="just">
              <a:lnSpc>
                <a:spcPts val="1199"/>
              </a:lnSpc>
              <a:spcBef>
                <a:spcPct val="0"/>
              </a:spcBef>
            </a:pPr>
            <a:r>
              <a:rPr lang="en-US" b="true" sz="999">
                <a:solidFill>
                  <a:srgbClr val="000000"/>
                </a:solidFill>
                <a:latin typeface="Poppins Medium"/>
                <a:ea typeface="Poppins Medium"/>
                <a:cs typeface="Poppins Medium"/>
                <a:sym typeface="Poppins Medium"/>
              </a:rPr>
              <a:t>Bulk sales to institutions looking to enforce phone-free environments. </a:t>
            </a:r>
          </a:p>
        </p:txBody>
      </p:sp>
      <p:sp>
        <p:nvSpPr>
          <p:cNvPr name="TextBox 78" id="78"/>
          <p:cNvSpPr txBox="true"/>
          <p:nvPr/>
        </p:nvSpPr>
        <p:spPr>
          <a:xfrm rot="0">
            <a:off x="10703626" y="1504950"/>
            <a:ext cx="2472272" cy="1800225"/>
          </a:xfrm>
          <a:prstGeom prst="rect">
            <a:avLst/>
          </a:prstGeom>
        </p:spPr>
        <p:txBody>
          <a:bodyPr anchor="t" rtlCol="false" tIns="0" lIns="0" bIns="0" rIns="0">
            <a:spAutoFit/>
          </a:bodyPr>
          <a:lstStyle/>
          <a:p>
            <a:pPr algn="just">
              <a:lnSpc>
                <a:spcPts val="1302"/>
              </a:lnSpc>
              <a:spcBef>
                <a:spcPct val="0"/>
              </a:spcBef>
            </a:pPr>
            <a:r>
              <a:rPr lang="en-US" b="true" sz="1085">
                <a:solidFill>
                  <a:srgbClr val="000000"/>
                </a:solidFill>
                <a:latin typeface="Poppins Bold"/>
                <a:ea typeface="Poppins Bold"/>
                <a:cs typeface="Poppins Bold"/>
                <a:sym typeface="Poppins Bold"/>
              </a:rPr>
              <a:t>Automated Support: </a:t>
            </a:r>
          </a:p>
          <a:p>
            <a:pPr algn="just">
              <a:lnSpc>
                <a:spcPts val="1302"/>
              </a:lnSpc>
              <a:spcBef>
                <a:spcPct val="0"/>
              </a:spcBef>
            </a:pPr>
            <a:r>
              <a:rPr lang="en-US" b="true" sz="1085">
                <a:solidFill>
                  <a:srgbClr val="000000"/>
                </a:solidFill>
                <a:latin typeface="Poppins Medium"/>
                <a:ea typeface="Poppins Medium"/>
                <a:cs typeface="Poppins Medium"/>
                <a:sym typeface="Poppins Medium"/>
              </a:rPr>
              <a:t>In-app customer service and troubleshooting. </a:t>
            </a:r>
          </a:p>
          <a:p>
            <a:pPr algn="just">
              <a:lnSpc>
                <a:spcPts val="1302"/>
              </a:lnSpc>
              <a:spcBef>
                <a:spcPct val="0"/>
              </a:spcBef>
            </a:pPr>
          </a:p>
          <a:p>
            <a:pPr algn="just">
              <a:lnSpc>
                <a:spcPts val="1302"/>
              </a:lnSpc>
              <a:spcBef>
                <a:spcPct val="0"/>
              </a:spcBef>
            </a:pPr>
            <a:r>
              <a:rPr lang="en-US" b="true" sz="1085">
                <a:solidFill>
                  <a:srgbClr val="000000"/>
                </a:solidFill>
                <a:latin typeface="Poppins Bold"/>
                <a:ea typeface="Poppins Bold"/>
                <a:cs typeface="Poppins Bold"/>
                <a:sym typeface="Poppins Bold"/>
              </a:rPr>
              <a:t>Online Community: </a:t>
            </a:r>
          </a:p>
          <a:p>
            <a:pPr algn="just">
              <a:lnSpc>
                <a:spcPts val="1302"/>
              </a:lnSpc>
              <a:spcBef>
                <a:spcPct val="0"/>
              </a:spcBef>
            </a:pPr>
            <a:r>
              <a:rPr lang="en-US" b="true" sz="1085">
                <a:solidFill>
                  <a:srgbClr val="000000"/>
                </a:solidFill>
                <a:latin typeface="Poppins Medium"/>
                <a:ea typeface="Poppins Medium"/>
                <a:cs typeface="Poppins Medium"/>
                <a:sym typeface="Poppins Medium"/>
              </a:rPr>
              <a:t>Provide user forums for product tips and best practices. </a:t>
            </a:r>
          </a:p>
          <a:p>
            <a:pPr algn="just">
              <a:lnSpc>
                <a:spcPts val="1302"/>
              </a:lnSpc>
              <a:spcBef>
                <a:spcPct val="0"/>
              </a:spcBef>
            </a:pPr>
          </a:p>
          <a:p>
            <a:pPr algn="just">
              <a:lnSpc>
                <a:spcPts val="1302"/>
              </a:lnSpc>
              <a:spcBef>
                <a:spcPct val="0"/>
              </a:spcBef>
            </a:pPr>
            <a:r>
              <a:rPr lang="en-US" b="true" sz="1085">
                <a:solidFill>
                  <a:srgbClr val="000000"/>
                </a:solidFill>
                <a:latin typeface="Poppins Bold"/>
                <a:ea typeface="Poppins Bold"/>
                <a:cs typeface="Poppins Bold"/>
                <a:sym typeface="Poppins Bold"/>
              </a:rPr>
              <a:t>Direct Feedback Loop: </a:t>
            </a:r>
          </a:p>
          <a:p>
            <a:pPr algn="just">
              <a:lnSpc>
                <a:spcPts val="1302"/>
              </a:lnSpc>
              <a:spcBef>
                <a:spcPct val="0"/>
              </a:spcBef>
            </a:pPr>
            <a:r>
              <a:rPr lang="en-US" b="true" sz="1085">
                <a:solidFill>
                  <a:srgbClr val="000000"/>
                </a:solidFill>
                <a:latin typeface="Poppins Medium"/>
                <a:ea typeface="Poppins Medium"/>
                <a:cs typeface="Poppins Medium"/>
                <a:sym typeface="Poppins Medium"/>
              </a:rPr>
              <a:t>Collect user insights through the app for continuous improvement. </a:t>
            </a:r>
          </a:p>
        </p:txBody>
      </p:sp>
      <p:sp>
        <p:nvSpPr>
          <p:cNvPr name="TextBox 79" id="79"/>
          <p:cNvSpPr txBox="true"/>
          <p:nvPr/>
        </p:nvSpPr>
        <p:spPr>
          <a:xfrm rot="0">
            <a:off x="8876547" y="7332477"/>
            <a:ext cx="7951945" cy="2114550"/>
          </a:xfrm>
          <a:prstGeom prst="rect">
            <a:avLst/>
          </a:prstGeom>
        </p:spPr>
        <p:txBody>
          <a:bodyPr anchor="t" rtlCol="false" tIns="0" lIns="0" bIns="0" rIns="0">
            <a:spAutoFit/>
          </a:bodyPr>
          <a:lstStyle/>
          <a:p>
            <a:pPr algn="just">
              <a:lnSpc>
                <a:spcPts val="1675"/>
              </a:lnSpc>
              <a:spcBef>
                <a:spcPct val="0"/>
              </a:spcBef>
            </a:pPr>
            <a:r>
              <a:rPr lang="en-US" b="true" sz="1395">
                <a:solidFill>
                  <a:srgbClr val="000000"/>
                </a:solidFill>
                <a:latin typeface="Poppins Bold"/>
                <a:ea typeface="Poppins Bold"/>
                <a:cs typeface="Poppins Bold"/>
                <a:sym typeface="Poppins Bold"/>
              </a:rPr>
              <a:t>Product Sales: </a:t>
            </a:r>
          </a:p>
          <a:p>
            <a:pPr algn="just">
              <a:lnSpc>
                <a:spcPts val="1675"/>
              </a:lnSpc>
              <a:spcBef>
                <a:spcPct val="0"/>
              </a:spcBef>
            </a:pPr>
            <a:r>
              <a:rPr lang="en-US" b="true" sz="1395">
                <a:solidFill>
                  <a:srgbClr val="000000"/>
                </a:solidFill>
                <a:latin typeface="Poppins Medium"/>
                <a:ea typeface="Poppins Medium"/>
                <a:cs typeface="Poppins Medium"/>
                <a:sym typeface="Poppins Medium"/>
              </a:rPr>
              <a:t>Direct purchase of the Physical Smart Box. </a:t>
            </a:r>
          </a:p>
          <a:p>
            <a:pPr algn="just">
              <a:lnSpc>
                <a:spcPts val="1675"/>
              </a:lnSpc>
              <a:spcBef>
                <a:spcPct val="0"/>
              </a:spcBef>
            </a:pPr>
          </a:p>
          <a:p>
            <a:pPr algn="just">
              <a:lnSpc>
                <a:spcPts val="1675"/>
              </a:lnSpc>
              <a:spcBef>
                <a:spcPct val="0"/>
              </a:spcBef>
            </a:pPr>
            <a:r>
              <a:rPr lang="en-US" b="true" sz="1395">
                <a:solidFill>
                  <a:srgbClr val="000000"/>
                </a:solidFill>
                <a:latin typeface="Poppins Bold"/>
                <a:ea typeface="Poppins Bold"/>
                <a:cs typeface="Poppins Bold"/>
                <a:sym typeface="Poppins Bold"/>
              </a:rPr>
              <a:t>Subscription Model: </a:t>
            </a:r>
          </a:p>
          <a:p>
            <a:pPr algn="just">
              <a:lnSpc>
                <a:spcPts val="1675"/>
              </a:lnSpc>
              <a:spcBef>
                <a:spcPct val="0"/>
              </a:spcBef>
            </a:pPr>
            <a:r>
              <a:rPr lang="en-US" b="true" sz="1395">
                <a:solidFill>
                  <a:srgbClr val="000000"/>
                </a:solidFill>
                <a:latin typeface="Poppins Medium"/>
                <a:ea typeface="Poppins Medium"/>
                <a:cs typeface="Poppins Medium"/>
                <a:sym typeface="Poppins Medium"/>
              </a:rPr>
              <a:t>Monthly or annual subscription for enhanced app features (e.g., premium control options, Emergency unlocking passes etc.). </a:t>
            </a:r>
          </a:p>
          <a:p>
            <a:pPr algn="just">
              <a:lnSpc>
                <a:spcPts val="1675"/>
              </a:lnSpc>
              <a:spcBef>
                <a:spcPct val="0"/>
              </a:spcBef>
            </a:pPr>
          </a:p>
          <a:p>
            <a:pPr algn="just">
              <a:lnSpc>
                <a:spcPts val="1675"/>
              </a:lnSpc>
              <a:spcBef>
                <a:spcPct val="0"/>
              </a:spcBef>
            </a:pPr>
            <a:r>
              <a:rPr lang="en-US" b="true" sz="1395">
                <a:solidFill>
                  <a:srgbClr val="000000"/>
                </a:solidFill>
                <a:latin typeface="Poppins Bold"/>
                <a:ea typeface="Poppins Bold"/>
                <a:cs typeface="Poppins Bold"/>
                <a:sym typeface="Poppins Bold"/>
              </a:rPr>
              <a:t>Institutional Contracts: </a:t>
            </a:r>
          </a:p>
          <a:p>
            <a:pPr algn="just">
              <a:lnSpc>
                <a:spcPts val="1675"/>
              </a:lnSpc>
              <a:spcBef>
                <a:spcPct val="0"/>
              </a:spcBef>
            </a:pPr>
            <a:r>
              <a:rPr lang="en-US" b="true" sz="1395">
                <a:solidFill>
                  <a:srgbClr val="000000"/>
                </a:solidFill>
                <a:latin typeface="Poppins Medium"/>
                <a:ea typeface="Poppins Medium"/>
                <a:cs typeface="Poppins Medium"/>
                <a:sym typeface="Poppins Medium"/>
              </a:rPr>
              <a:t>Bulk pricing for educational and workplace institutions including entrance coaching centers and tuition centers. </a:t>
            </a:r>
          </a:p>
        </p:txBody>
      </p:sp>
      <p:sp>
        <p:nvSpPr>
          <p:cNvPr name="TextBox 80" id="80"/>
          <p:cNvSpPr txBox="true"/>
          <p:nvPr/>
        </p:nvSpPr>
        <p:spPr>
          <a:xfrm rot="0">
            <a:off x="3914199" y="4488471"/>
            <a:ext cx="2775472" cy="1866900"/>
          </a:xfrm>
          <a:prstGeom prst="rect">
            <a:avLst/>
          </a:prstGeom>
        </p:spPr>
        <p:txBody>
          <a:bodyPr anchor="t" rtlCol="false" tIns="0" lIns="0" bIns="0" rIns="0">
            <a:spAutoFit/>
          </a:bodyPr>
          <a:lstStyle/>
          <a:p>
            <a:pPr algn="just">
              <a:lnSpc>
                <a:spcPts val="1080"/>
              </a:lnSpc>
              <a:spcBef>
                <a:spcPct val="0"/>
              </a:spcBef>
            </a:pPr>
            <a:r>
              <a:rPr lang="en-US" b="true" sz="900">
                <a:solidFill>
                  <a:srgbClr val="000000"/>
                </a:solidFill>
                <a:latin typeface="Poppins Bold"/>
                <a:ea typeface="Poppins Bold"/>
                <a:cs typeface="Poppins Bold"/>
                <a:sym typeface="Poppins Bold"/>
              </a:rPr>
              <a:t>App Development: </a:t>
            </a:r>
          </a:p>
          <a:p>
            <a:pPr algn="just">
              <a:lnSpc>
                <a:spcPts val="1080"/>
              </a:lnSpc>
              <a:spcBef>
                <a:spcPct val="0"/>
              </a:spcBef>
            </a:pPr>
            <a:r>
              <a:rPr lang="en-US" b="true" sz="900">
                <a:solidFill>
                  <a:srgbClr val="000000"/>
                </a:solidFill>
                <a:latin typeface="Poppins Medium"/>
                <a:ea typeface="Poppins Medium"/>
                <a:cs typeface="Poppins Medium"/>
                <a:sym typeface="Poppins Medium"/>
              </a:rPr>
              <a:t>A user-friendly mobile app to control the PSB. </a:t>
            </a:r>
          </a:p>
          <a:p>
            <a:pPr algn="just">
              <a:lnSpc>
                <a:spcPts val="1080"/>
              </a:lnSpc>
              <a:spcBef>
                <a:spcPct val="0"/>
              </a:spcBef>
            </a:pPr>
          </a:p>
          <a:p>
            <a:pPr algn="just">
              <a:lnSpc>
                <a:spcPts val="1080"/>
              </a:lnSpc>
              <a:spcBef>
                <a:spcPct val="0"/>
              </a:spcBef>
            </a:pPr>
            <a:r>
              <a:rPr lang="en-US" b="true" sz="900">
                <a:solidFill>
                  <a:srgbClr val="000000"/>
                </a:solidFill>
                <a:latin typeface="Poppins Bold"/>
                <a:ea typeface="Poppins Bold"/>
                <a:cs typeface="Poppins Bold"/>
                <a:sym typeface="Poppins Bold"/>
              </a:rPr>
              <a:t>Hardware Components: </a:t>
            </a:r>
          </a:p>
          <a:p>
            <a:pPr algn="just">
              <a:lnSpc>
                <a:spcPts val="1080"/>
              </a:lnSpc>
              <a:spcBef>
                <a:spcPct val="0"/>
              </a:spcBef>
            </a:pPr>
            <a:r>
              <a:rPr lang="en-US" b="true" sz="900">
                <a:solidFill>
                  <a:srgbClr val="000000"/>
                </a:solidFill>
                <a:latin typeface="Poppins Medium"/>
                <a:ea typeface="Poppins Medium"/>
                <a:cs typeface="Poppins Medium"/>
                <a:sym typeface="Poppins Medium"/>
              </a:rPr>
              <a:t>Speaker, microphone, locking mechanism, touchscreen. </a:t>
            </a:r>
          </a:p>
          <a:p>
            <a:pPr algn="just">
              <a:lnSpc>
                <a:spcPts val="1080"/>
              </a:lnSpc>
              <a:spcBef>
                <a:spcPct val="0"/>
              </a:spcBef>
            </a:pPr>
          </a:p>
          <a:p>
            <a:pPr algn="just">
              <a:lnSpc>
                <a:spcPts val="1080"/>
              </a:lnSpc>
              <a:spcBef>
                <a:spcPct val="0"/>
              </a:spcBef>
            </a:pPr>
            <a:r>
              <a:rPr lang="en-US" b="true" sz="900">
                <a:solidFill>
                  <a:srgbClr val="000000"/>
                </a:solidFill>
                <a:latin typeface="Poppins Bold"/>
                <a:ea typeface="Poppins Bold"/>
                <a:cs typeface="Poppins Bold"/>
                <a:sym typeface="Poppins Bold"/>
              </a:rPr>
              <a:t>Manufacturing: </a:t>
            </a:r>
          </a:p>
          <a:p>
            <a:pPr algn="just">
              <a:lnSpc>
                <a:spcPts val="1080"/>
              </a:lnSpc>
              <a:spcBef>
                <a:spcPct val="0"/>
              </a:spcBef>
            </a:pPr>
            <a:r>
              <a:rPr lang="en-US" b="true" sz="900">
                <a:solidFill>
                  <a:srgbClr val="000000"/>
                </a:solidFill>
                <a:latin typeface="Poppins Medium"/>
                <a:ea typeface="Poppins Medium"/>
                <a:cs typeface="Poppins Medium"/>
                <a:sym typeface="Poppins Medium"/>
              </a:rPr>
              <a:t>Low-cost, durable materials for mass production. </a:t>
            </a:r>
          </a:p>
          <a:p>
            <a:pPr algn="just">
              <a:lnSpc>
                <a:spcPts val="1080"/>
              </a:lnSpc>
              <a:spcBef>
                <a:spcPct val="0"/>
              </a:spcBef>
            </a:pPr>
          </a:p>
          <a:p>
            <a:pPr algn="just">
              <a:lnSpc>
                <a:spcPts val="1080"/>
              </a:lnSpc>
              <a:spcBef>
                <a:spcPct val="0"/>
              </a:spcBef>
            </a:pPr>
            <a:r>
              <a:rPr lang="en-US" b="true" sz="900">
                <a:solidFill>
                  <a:srgbClr val="000000"/>
                </a:solidFill>
                <a:latin typeface="Poppins Bold"/>
                <a:ea typeface="Poppins Bold"/>
                <a:cs typeface="Poppins Bold"/>
                <a:sym typeface="Poppins Bold"/>
              </a:rPr>
              <a:t>Logistics and Distribution: </a:t>
            </a:r>
          </a:p>
          <a:p>
            <a:pPr algn="just">
              <a:lnSpc>
                <a:spcPts val="1080"/>
              </a:lnSpc>
              <a:spcBef>
                <a:spcPct val="0"/>
              </a:spcBef>
            </a:pPr>
            <a:r>
              <a:rPr lang="en-US" b="true" sz="900">
                <a:solidFill>
                  <a:srgbClr val="000000"/>
                </a:solidFill>
                <a:latin typeface="Poppins Medium"/>
                <a:ea typeface="Poppins Medium"/>
                <a:cs typeface="Poppins Medium"/>
                <a:sym typeface="Poppins Medium"/>
              </a:rPr>
              <a:t>Shipping and inventory management for retail and online sales. </a:t>
            </a:r>
          </a:p>
        </p:txBody>
      </p:sp>
      <p:sp>
        <p:nvSpPr>
          <p:cNvPr name="TextBox 81" id="81"/>
          <p:cNvSpPr txBox="true"/>
          <p:nvPr/>
        </p:nvSpPr>
        <p:spPr>
          <a:xfrm rot="0">
            <a:off x="4012777" y="1372369"/>
            <a:ext cx="2613547" cy="1964024"/>
          </a:xfrm>
          <a:prstGeom prst="rect">
            <a:avLst/>
          </a:prstGeom>
        </p:spPr>
        <p:txBody>
          <a:bodyPr anchor="t" rtlCol="false" tIns="0" lIns="0" bIns="0" rIns="0">
            <a:spAutoFit/>
          </a:bodyPr>
          <a:lstStyle/>
          <a:p>
            <a:pPr algn="just">
              <a:lnSpc>
                <a:spcPts val="1060"/>
              </a:lnSpc>
              <a:spcBef>
                <a:spcPct val="0"/>
              </a:spcBef>
            </a:pPr>
            <a:r>
              <a:rPr lang="en-US" b="true" sz="883">
                <a:solidFill>
                  <a:srgbClr val="000000"/>
                </a:solidFill>
                <a:latin typeface="Poppins Bold"/>
                <a:ea typeface="Poppins Bold"/>
                <a:cs typeface="Poppins Bold"/>
                <a:sym typeface="Poppins Bold"/>
              </a:rPr>
              <a:t>Product Development: </a:t>
            </a:r>
          </a:p>
          <a:p>
            <a:pPr algn="just">
              <a:lnSpc>
                <a:spcPts val="1060"/>
              </a:lnSpc>
              <a:spcBef>
                <a:spcPct val="0"/>
              </a:spcBef>
            </a:pPr>
            <a:r>
              <a:rPr lang="en-US" b="true" sz="883">
                <a:solidFill>
                  <a:srgbClr val="000000"/>
                </a:solidFill>
                <a:latin typeface="Poppins Medium"/>
                <a:ea typeface="Poppins Medium"/>
                <a:cs typeface="Poppins Medium"/>
                <a:sym typeface="Poppins Medium"/>
              </a:rPr>
              <a:t>Designing and refining the PSB. </a:t>
            </a:r>
          </a:p>
          <a:p>
            <a:pPr algn="just">
              <a:lnSpc>
                <a:spcPts val="1060"/>
              </a:lnSpc>
              <a:spcBef>
                <a:spcPct val="0"/>
              </a:spcBef>
            </a:pPr>
          </a:p>
          <a:p>
            <a:pPr algn="just">
              <a:lnSpc>
                <a:spcPts val="1060"/>
              </a:lnSpc>
              <a:spcBef>
                <a:spcPct val="0"/>
              </a:spcBef>
            </a:pPr>
            <a:r>
              <a:rPr lang="en-US" b="true" sz="883">
                <a:solidFill>
                  <a:srgbClr val="000000"/>
                </a:solidFill>
                <a:latin typeface="Poppins Bold"/>
                <a:ea typeface="Poppins Bold"/>
                <a:cs typeface="Poppins Bold"/>
                <a:sym typeface="Poppins Bold"/>
              </a:rPr>
              <a:t>App Maintenance: </a:t>
            </a:r>
          </a:p>
          <a:p>
            <a:pPr algn="just">
              <a:lnSpc>
                <a:spcPts val="1060"/>
              </a:lnSpc>
              <a:spcBef>
                <a:spcPct val="0"/>
              </a:spcBef>
            </a:pPr>
            <a:r>
              <a:rPr lang="en-US" b="true" sz="883">
                <a:solidFill>
                  <a:srgbClr val="000000"/>
                </a:solidFill>
                <a:latin typeface="Poppins Medium"/>
                <a:ea typeface="Poppins Medium"/>
                <a:cs typeface="Poppins Medium"/>
                <a:sym typeface="Poppins Medium"/>
              </a:rPr>
              <a:t>Ensuring a smooth user interface and functionality of the companion app. </a:t>
            </a:r>
          </a:p>
          <a:p>
            <a:pPr algn="just">
              <a:lnSpc>
                <a:spcPts val="1060"/>
              </a:lnSpc>
              <a:spcBef>
                <a:spcPct val="0"/>
              </a:spcBef>
            </a:pPr>
          </a:p>
          <a:p>
            <a:pPr algn="just">
              <a:lnSpc>
                <a:spcPts val="1060"/>
              </a:lnSpc>
              <a:spcBef>
                <a:spcPct val="0"/>
              </a:spcBef>
            </a:pPr>
            <a:r>
              <a:rPr lang="en-US" b="true" sz="883">
                <a:solidFill>
                  <a:srgbClr val="000000"/>
                </a:solidFill>
                <a:latin typeface="Poppins Bold"/>
                <a:ea typeface="Poppins Bold"/>
                <a:cs typeface="Poppins Bold"/>
                <a:sym typeface="Poppins Bold"/>
              </a:rPr>
              <a:t>Marketing: </a:t>
            </a:r>
          </a:p>
          <a:p>
            <a:pPr algn="just">
              <a:lnSpc>
                <a:spcPts val="1060"/>
              </a:lnSpc>
              <a:spcBef>
                <a:spcPct val="0"/>
              </a:spcBef>
            </a:pPr>
            <a:r>
              <a:rPr lang="en-US" b="true" sz="883">
                <a:solidFill>
                  <a:srgbClr val="000000"/>
                </a:solidFill>
                <a:latin typeface="Poppins Medium"/>
                <a:ea typeface="Poppins Medium"/>
                <a:cs typeface="Poppins Medium"/>
                <a:sym typeface="Poppins Medium"/>
              </a:rPr>
              <a:t>Building awareness through digital campaigns targeting students, professionals, and institutions. </a:t>
            </a:r>
          </a:p>
          <a:p>
            <a:pPr algn="just">
              <a:lnSpc>
                <a:spcPts val="1060"/>
              </a:lnSpc>
              <a:spcBef>
                <a:spcPct val="0"/>
              </a:spcBef>
            </a:pPr>
          </a:p>
          <a:p>
            <a:pPr algn="just">
              <a:lnSpc>
                <a:spcPts val="1060"/>
              </a:lnSpc>
              <a:spcBef>
                <a:spcPct val="0"/>
              </a:spcBef>
            </a:pPr>
            <a:r>
              <a:rPr lang="en-US" b="true" sz="883">
                <a:solidFill>
                  <a:srgbClr val="000000"/>
                </a:solidFill>
                <a:latin typeface="Poppins Bold"/>
                <a:ea typeface="Poppins Bold"/>
                <a:cs typeface="Poppins Bold"/>
                <a:sym typeface="Poppins Bold"/>
              </a:rPr>
              <a:t>Customer Support: </a:t>
            </a:r>
          </a:p>
          <a:p>
            <a:pPr algn="just">
              <a:lnSpc>
                <a:spcPts val="1060"/>
              </a:lnSpc>
              <a:spcBef>
                <a:spcPct val="0"/>
              </a:spcBef>
            </a:pPr>
            <a:r>
              <a:rPr lang="en-US" b="true" sz="883">
                <a:solidFill>
                  <a:srgbClr val="000000"/>
                </a:solidFill>
                <a:latin typeface="Poppins Medium"/>
                <a:ea typeface="Poppins Medium"/>
                <a:cs typeface="Poppins Medium"/>
                <a:sym typeface="Poppins Medium"/>
              </a:rPr>
              <a:t>Troubleshooting and providing assistance via the app or website. </a:t>
            </a:r>
          </a:p>
        </p:txBody>
      </p:sp>
      <p:sp>
        <p:nvSpPr>
          <p:cNvPr name="TextBox 82" id="82"/>
          <p:cNvSpPr txBox="true"/>
          <p:nvPr/>
        </p:nvSpPr>
        <p:spPr>
          <a:xfrm rot="0">
            <a:off x="477290" y="1433423"/>
            <a:ext cx="2983861" cy="4657725"/>
          </a:xfrm>
          <a:prstGeom prst="rect">
            <a:avLst/>
          </a:prstGeom>
        </p:spPr>
        <p:txBody>
          <a:bodyPr anchor="t" rtlCol="false" tIns="0" lIns="0" bIns="0" rIns="0">
            <a:spAutoFit/>
          </a:bodyPr>
          <a:lstStyle/>
          <a:p>
            <a:pPr algn="just">
              <a:lnSpc>
                <a:spcPts val="2039"/>
              </a:lnSpc>
              <a:spcBef>
                <a:spcPct val="0"/>
              </a:spcBef>
            </a:pPr>
            <a:r>
              <a:rPr lang="en-US" b="true" sz="1699">
                <a:solidFill>
                  <a:srgbClr val="000000"/>
                </a:solidFill>
                <a:latin typeface="Poppins Bold"/>
                <a:ea typeface="Poppins Bold"/>
                <a:cs typeface="Poppins Bold"/>
                <a:sym typeface="Poppins Bold"/>
              </a:rPr>
              <a:t>Manufacturers: </a:t>
            </a:r>
          </a:p>
          <a:p>
            <a:pPr algn="just">
              <a:lnSpc>
                <a:spcPts val="2039"/>
              </a:lnSpc>
              <a:spcBef>
                <a:spcPct val="0"/>
              </a:spcBef>
            </a:pPr>
            <a:r>
              <a:rPr lang="en-US" b="true" sz="1699">
                <a:solidFill>
                  <a:srgbClr val="000000"/>
                </a:solidFill>
                <a:latin typeface="Poppins Medium"/>
                <a:ea typeface="Poppins Medium"/>
                <a:cs typeface="Poppins Medium"/>
                <a:sym typeface="Poppins Medium"/>
              </a:rPr>
              <a:t>Reliable, low-cost hardware manufacturers for production. </a:t>
            </a:r>
          </a:p>
          <a:p>
            <a:pPr algn="just">
              <a:lnSpc>
                <a:spcPts val="2039"/>
              </a:lnSpc>
              <a:spcBef>
                <a:spcPct val="0"/>
              </a:spcBef>
            </a:pPr>
          </a:p>
          <a:p>
            <a:pPr algn="just">
              <a:lnSpc>
                <a:spcPts val="2039"/>
              </a:lnSpc>
              <a:spcBef>
                <a:spcPct val="0"/>
              </a:spcBef>
            </a:pPr>
            <a:r>
              <a:rPr lang="en-US" b="true" sz="1699">
                <a:solidFill>
                  <a:srgbClr val="000000"/>
                </a:solidFill>
                <a:latin typeface="Poppins Bold"/>
                <a:ea typeface="Poppins Bold"/>
                <a:cs typeface="Poppins Bold"/>
                <a:sym typeface="Poppins Bold"/>
              </a:rPr>
              <a:t>App Developers: </a:t>
            </a:r>
          </a:p>
          <a:p>
            <a:pPr algn="just">
              <a:lnSpc>
                <a:spcPts val="2039"/>
              </a:lnSpc>
              <a:spcBef>
                <a:spcPct val="0"/>
              </a:spcBef>
            </a:pPr>
            <a:r>
              <a:rPr lang="en-US" b="true" sz="1699">
                <a:solidFill>
                  <a:srgbClr val="000000"/>
                </a:solidFill>
                <a:latin typeface="Poppins Medium"/>
                <a:ea typeface="Poppins Medium"/>
                <a:cs typeface="Poppins Medium"/>
                <a:sym typeface="Poppins Medium"/>
              </a:rPr>
              <a:t>Third-party developers for app features and integration. </a:t>
            </a:r>
          </a:p>
          <a:p>
            <a:pPr algn="just">
              <a:lnSpc>
                <a:spcPts val="2039"/>
              </a:lnSpc>
              <a:spcBef>
                <a:spcPct val="0"/>
              </a:spcBef>
            </a:pPr>
          </a:p>
          <a:p>
            <a:pPr algn="just">
              <a:lnSpc>
                <a:spcPts val="2039"/>
              </a:lnSpc>
              <a:spcBef>
                <a:spcPct val="0"/>
              </a:spcBef>
            </a:pPr>
            <a:r>
              <a:rPr lang="en-US" b="true" sz="1699">
                <a:solidFill>
                  <a:srgbClr val="000000"/>
                </a:solidFill>
                <a:latin typeface="Poppins Bold"/>
                <a:ea typeface="Poppins Bold"/>
                <a:cs typeface="Poppins Bold"/>
                <a:sym typeface="Poppins Bold"/>
              </a:rPr>
              <a:t>Logistics Providers: </a:t>
            </a:r>
          </a:p>
          <a:p>
            <a:pPr algn="just">
              <a:lnSpc>
                <a:spcPts val="2039"/>
              </a:lnSpc>
              <a:spcBef>
                <a:spcPct val="0"/>
              </a:spcBef>
            </a:pPr>
            <a:r>
              <a:rPr lang="en-US" b="true" sz="1699">
                <a:solidFill>
                  <a:srgbClr val="000000"/>
                </a:solidFill>
                <a:latin typeface="Poppins Medium"/>
                <a:ea typeface="Poppins Medium"/>
                <a:cs typeface="Poppins Medium"/>
                <a:sym typeface="Poppins Medium"/>
              </a:rPr>
              <a:t>Shipping partners for smooth distribution. </a:t>
            </a:r>
          </a:p>
          <a:p>
            <a:pPr algn="just">
              <a:lnSpc>
                <a:spcPts val="2039"/>
              </a:lnSpc>
              <a:spcBef>
                <a:spcPct val="0"/>
              </a:spcBef>
            </a:pPr>
          </a:p>
          <a:p>
            <a:pPr algn="just">
              <a:lnSpc>
                <a:spcPts val="2039"/>
              </a:lnSpc>
              <a:spcBef>
                <a:spcPct val="0"/>
              </a:spcBef>
            </a:pPr>
            <a:r>
              <a:rPr lang="en-US" b="true" sz="1699">
                <a:solidFill>
                  <a:srgbClr val="000000"/>
                </a:solidFill>
                <a:latin typeface="Poppins Bold"/>
                <a:ea typeface="Poppins Bold"/>
                <a:cs typeface="Poppins Bold"/>
                <a:sym typeface="Poppins Bold"/>
              </a:rPr>
              <a:t>Institutional Partnerships: </a:t>
            </a:r>
          </a:p>
          <a:p>
            <a:pPr algn="just">
              <a:lnSpc>
                <a:spcPts val="2039"/>
              </a:lnSpc>
              <a:spcBef>
                <a:spcPct val="0"/>
              </a:spcBef>
            </a:pPr>
            <a:r>
              <a:rPr lang="en-US" b="true" sz="1699">
                <a:solidFill>
                  <a:srgbClr val="000000"/>
                </a:solidFill>
                <a:latin typeface="Poppins Medium"/>
                <a:ea typeface="Poppins Medium"/>
                <a:cs typeface="Poppins Medium"/>
                <a:sym typeface="Poppins Medium"/>
              </a:rPr>
              <a:t>Collaborations with schools and workplaces to promote bulk sales. </a:t>
            </a:r>
          </a:p>
        </p:txBody>
      </p:sp>
      <p:sp>
        <p:nvSpPr>
          <p:cNvPr name="TextBox 83" id="83"/>
          <p:cNvSpPr txBox="true"/>
          <p:nvPr/>
        </p:nvSpPr>
        <p:spPr>
          <a:xfrm rot="0">
            <a:off x="524114" y="7227702"/>
            <a:ext cx="7809508" cy="2219325"/>
          </a:xfrm>
          <a:prstGeom prst="rect">
            <a:avLst/>
          </a:prstGeom>
        </p:spPr>
        <p:txBody>
          <a:bodyPr anchor="t" rtlCol="false" tIns="0" lIns="0" bIns="0" rIns="0">
            <a:spAutoFit/>
          </a:bodyPr>
          <a:lstStyle/>
          <a:p>
            <a:pPr algn="just">
              <a:lnSpc>
                <a:spcPts val="1617"/>
              </a:lnSpc>
              <a:spcBef>
                <a:spcPct val="0"/>
              </a:spcBef>
            </a:pPr>
            <a:r>
              <a:rPr lang="en-US" b="true" sz="1348">
                <a:solidFill>
                  <a:srgbClr val="000000"/>
                </a:solidFill>
                <a:latin typeface="Poppins Bold"/>
                <a:ea typeface="Poppins Bold"/>
                <a:cs typeface="Poppins Bold"/>
                <a:sym typeface="Poppins Bold"/>
              </a:rPr>
              <a:t>Manufacturing Costs: </a:t>
            </a:r>
          </a:p>
          <a:p>
            <a:pPr algn="just">
              <a:lnSpc>
                <a:spcPts val="1617"/>
              </a:lnSpc>
              <a:spcBef>
                <a:spcPct val="0"/>
              </a:spcBef>
            </a:pPr>
            <a:r>
              <a:rPr lang="en-US" b="true" sz="1348">
                <a:solidFill>
                  <a:srgbClr val="000000"/>
                </a:solidFill>
                <a:latin typeface="Poppins Medium"/>
                <a:ea typeface="Poppins Medium"/>
                <a:cs typeface="Poppins Medium"/>
                <a:sym typeface="Poppins Medium"/>
              </a:rPr>
              <a:t>Production of the smart box components (locking mechanism, electronics).</a:t>
            </a:r>
          </a:p>
          <a:p>
            <a:pPr algn="just">
              <a:lnSpc>
                <a:spcPts val="1617"/>
              </a:lnSpc>
              <a:spcBef>
                <a:spcPct val="0"/>
              </a:spcBef>
            </a:pPr>
            <a:r>
              <a:rPr lang="en-US" b="true" sz="1348">
                <a:solidFill>
                  <a:srgbClr val="000000"/>
                </a:solidFill>
                <a:latin typeface="Poppins Medium"/>
                <a:ea typeface="Poppins Medium"/>
                <a:cs typeface="Poppins Medium"/>
                <a:sym typeface="Poppins Medium"/>
              </a:rPr>
              <a:t> </a:t>
            </a:r>
          </a:p>
          <a:p>
            <a:pPr algn="just">
              <a:lnSpc>
                <a:spcPts val="1617"/>
              </a:lnSpc>
              <a:spcBef>
                <a:spcPct val="0"/>
              </a:spcBef>
            </a:pPr>
            <a:r>
              <a:rPr lang="en-US" b="true" sz="1348">
                <a:solidFill>
                  <a:srgbClr val="000000"/>
                </a:solidFill>
                <a:latin typeface="Poppins Bold"/>
                <a:ea typeface="Poppins Bold"/>
                <a:cs typeface="Poppins Bold"/>
                <a:sym typeface="Poppins Bold"/>
              </a:rPr>
              <a:t>App Development Costs: </a:t>
            </a:r>
          </a:p>
          <a:p>
            <a:pPr algn="just">
              <a:lnSpc>
                <a:spcPts val="1617"/>
              </a:lnSpc>
              <a:spcBef>
                <a:spcPct val="0"/>
              </a:spcBef>
            </a:pPr>
            <a:r>
              <a:rPr lang="en-US" b="true" sz="1348">
                <a:solidFill>
                  <a:srgbClr val="000000"/>
                </a:solidFill>
                <a:latin typeface="Poppins Medium"/>
                <a:ea typeface="Poppins Medium"/>
                <a:cs typeface="Poppins Medium"/>
                <a:sym typeface="Poppins Medium"/>
              </a:rPr>
              <a:t>Initial and ongoing development, including bug fixes and updates. </a:t>
            </a:r>
          </a:p>
          <a:p>
            <a:pPr algn="just">
              <a:lnSpc>
                <a:spcPts val="1617"/>
              </a:lnSpc>
              <a:spcBef>
                <a:spcPct val="0"/>
              </a:spcBef>
            </a:pPr>
          </a:p>
          <a:p>
            <a:pPr algn="just">
              <a:lnSpc>
                <a:spcPts val="1617"/>
              </a:lnSpc>
              <a:spcBef>
                <a:spcPct val="0"/>
              </a:spcBef>
            </a:pPr>
            <a:r>
              <a:rPr lang="en-US" b="true" sz="1348">
                <a:solidFill>
                  <a:srgbClr val="000000"/>
                </a:solidFill>
                <a:latin typeface="Poppins Bold"/>
                <a:ea typeface="Poppins Bold"/>
                <a:cs typeface="Poppins Bold"/>
                <a:sym typeface="Poppins Bold"/>
              </a:rPr>
              <a:t>Distribution Costs:</a:t>
            </a:r>
            <a:r>
              <a:rPr lang="en-US" b="true" sz="1348">
                <a:solidFill>
                  <a:srgbClr val="000000"/>
                </a:solidFill>
                <a:latin typeface="Poppins Medium"/>
                <a:ea typeface="Poppins Medium"/>
                <a:cs typeface="Poppins Medium"/>
                <a:sym typeface="Poppins Medium"/>
              </a:rPr>
              <a:t> Shipping and logistics for product delivery. </a:t>
            </a:r>
          </a:p>
          <a:p>
            <a:pPr algn="just">
              <a:lnSpc>
                <a:spcPts val="1617"/>
              </a:lnSpc>
              <a:spcBef>
                <a:spcPct val="0"/>
              </a:spcBef>
            </a:pPr>
          </a:p>
          <a:p>
            <a:pPr algn="just">
              <a:lnSpc>
                <a:spcPts val="1617"/>
              </a:lnSpc>
              <a:spcBef>
                <a:spcPct val="0"/>
              </a:spcBef>
            </a:pPr>
            <a:r>
              <a:rPr lang="en-US" b="true" sz="1348">
                <a:solidFill>
                  <a:srgbClr val="000000"/>
                </a:solidFill>
                <a:latin typeface="Poppins Bold"/>
                <a:ea typeface="Poppins Bold"/>
                <a:cs typeface="Poppins Bold"/>
                <a:sym typeface="Poppins Bold"/>
              </a:rPr>
              <a:t>Marketing Expenses:</a:t>
            </a:r>
            <a:r>
              <a:rPr lang="en-US" b="true" sz="1348">
                <a:solidFill>
                  <a:srgbClr val="000000"/>
                </a:solidFill>
                <a:latin typeface="Poppins Medium"/>
                <a:ea typeface="Poppins Medium"/>
                <a:cs typeface="Poppins Medium"/>
                <a:sym typeface="Poppins Medium"/>
              </a:rPr>
              <a:t> Digital marketing and advertising. </a:t>
            </a:r>
          </a:p>
          <a:p>
            <a:pPr algn="just">
              <a:lnSpc>
                <a:spcPts val="1617"/>
              </a:lnSpc>
              <a:spcBef>
                <a:spcPct val="0"/>
              </a:spcBef>
            </a:pPr>
          </a:p>
          <a:p>
            <a:pPr algn="just">
              <a:lnSpc>
                <a:spcPts val="1617"/>
              </a:lnSpc>
              <a:spcBef>
                <a:spcPct val="0"/>
              </a:spcBef>
            </a:pPr>
            <a:r>
              <a:rPr lang="en-US" b="true" sz="1348">
                <a:solidFill>
                  <a:srgbClr val="000000"/>
                </a:solidFill>
                <a:latin typeface="Poppins Bold"/>
                <a:ea typeface="Poppins Bold"/>
                <a:cs typeface="Poppins Bold"/>
                <a:sym typeface="Poppins Bold"/>
              </a:rPr>
              <a:t>Customer Support: </a:t>
            </a:r>
            <a:r>
              <a:rPr lang="en-US" b="true" sz="1348">
                <a:solidFill>
                  <a:srgbClr val="000000"/>
                </a:solidFill>
                <a:latin typeface="Poppins Medium"/>
                <a:ea typeface="Poppins Medium"/>
                <a:cs typeface="Poppins Medium"/>
                <a:sym typeface="Poppins Medium"/>
              </a:rPr>
              <a:t>Maintaining a support team for app and product-related issues.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769251" y="2768251"/>
            <a:ext cx="10287000" cy="4750498"/>
            <a:chOff x="0" y="0"/>
            <a:chExt cx="26848344" cy="12398465"/>
          </a:xfrm>
        </p:grpSpPr>
        <p:sp>
          <p:nvSpPr>
            <p:cNvPr name="Freeform 3" id="3"/>
            <p:cNvSpPr/>
            <p:nvPr/>
          </p:nvSpPr>
          <p:spPr>
            <a:xfrm flipH="false" flipV="false" rot="0">
              <a:off x="0" y="0"/>
              <a:ext cx="26848343" cy="12398465"/>
            </a:xfrm>
            <a:custGeom>
              <a:avLst/>
              <a:gdLst/>
              <a:ahLst/>
              <a:cxnLst/>
              <a:rect r="r" b="b" t="t" l="l"/>
              <a:pathLst>
                <a:path h="12398465" w="26848343">
                  <a:moveTo>
                    <a:pt x="0" y="0"/>
                  </a:moveTo>
                  <a:lnTo>
                    <a:pt x="26848343" y="0"/>
                  </a:lnTo>
                  <a:lnTo>
                    <a:pt x="26848343" y="12398465"/>
                  </a:lnTo>
                  <a:lnTo>
                    <a:pt x="0" y="12398465"/>
                  </a:lnTo>
                  <a:close/>
                </a:path>
              </a:pathLst>
            </a:custGeom>
            <a:solidFill>
              <a:srgbClr val="142643"/>
            </a:solidFill>
          </p:spPr>
        </p:sp>
      </p:grpSp>
      <p:sp>
        <p:nvSpPr>
          <p:cNvPr name="Freeform 4" id="4"/>
          <p:cNvSpPr/>
          <p:nvPr/>
        </p:nvSpPr>
        <p:spPr>
          <a:xfrm flipH="false" flipV="false" rot="0">
            <a:off x="9663552" y="2119126"/>
            <a:ext cx="7728850" cy="8167874"/>
          </a:xfrm>
          <a:custGeom>
            <a:avLst/>
            <a:gdLst/>
            <a:ahLst/>
            <a:cxnLst/>
            <a:rect r="r" b="b" t="t" l="l"/>
            <a:pathLst>
              <a:path h="8167874" w="7728850">
                <a:moveTo>
                  <a:pt x="0" y="0"/>
                </a:moveTo>
                <a:lnTo>
                  <a:pt x="7728850" y="0"/>
                </a:lnTo>
                <a:lnTo>
                  <a:pt x="7728850" y="8167874"/>
                </a:lnTo>
                <a:lnTo>
                  <a:pt x="0" y="8167874"/>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V="true">
            <a:off x="1014412" y="475782"/>
            <a:ext cx="0" cy="1105836"/>
          </a:xfrm>
          <a:prstGeom prst="line">
            <a:avLst/>
          </a:prstGeom>
          <a:ln cap="flat" w="28575">
            <a:solidFill>
              <a:srgbClr val="BC2227"/>
            </a:solidFill>
            <a:prstDash val="solid"/>
            <a:headEnd type="none" len="sm" w="sm"/>
            <a:tailEnd type="none" len="sm" w="sm"/>
          </a:ln>
        </p:spPr>
      </p:sp>
      <p:grpSp>
        <p:nvGrpSpPr>
          <p:cNvPr name="Group 6" id="6"/>
          <p:cNvGrpSpPr/>
          <p:nvPr/>
        </p:nvGrpSpPr>
        <p:grpSpPr>
          <a:xfrm rot="0">
            <a:off x="-234017" y="2135912"/>
            <a:ext cx="11554565" cy="1199693"/>
            <a:chOff x="0" y="0"/>
            <a:chExt cx="36751624" cy="3815866"/>
          </a:xfrm>
        </p:grpSpPr>
        <p:sp>
          <p:nvSpPr>
            <p:cNvPr name="Freeform 7" id="7"/>
            <p:cNvSpPr/>
            <p:nvPr/>
          </p:nvSpPr>
          <p:spPr>
            <a:xfrm flipH="false" flipV="false" rot="0">
              <a:off x="0" y="0"/>
              <a:ext cx="36751623" cy="3815866"/>
            </a:xfrm>
            <a:custGeom>
              <a:avLst/>
              <a:gdLst/>
              <a:ahLst/>
              <a:cxnLst/>
              <a:rect r="r" b="b" t="t" l="l"/>
              <a:pathLst>
                <a:path h="3815866" w="36751623">
                  <a:moveTo>
                    <a:pt x="0" y="0"/>
                  </a:moveTo>
                  <a:lnTo>
                    <a:pt x="36751623" y="0"/>
                  </a:lnTo>
                  <a:lnTo>
                    <a:pt x="36751623" y="3815866"/>
                  </a:lnTo>
                  <a:lnTo>
                    <a:pt x="0" y="3815866"/>
                  </a:lnTo>
                  <a:close/>
                </a:path>
              </a:pathLst>
            </a:custGeom>
            <a:solidFill>
              <a:srgbClr val="BC2227"/>
            </a:solidFill>
          </p:spPr>
        </p:sp>
      </p:grpSp>
      <p:sp>
        <p:nvSpPr>
          <p:cNvPr name="AutoShape 8" id="8"/>
          <p:cNvSpPr/>
          <p:nvPr/>
        </p:nvSpPr>
        <p:spPr>
          <a:xfrm rot="-5400000">
            <a:off x="16976058" y="1406365"/>
            <a:ext cx="537909" cy="0"/>
          </a:xfrm>
          <a:prstGeom prst="line">
            <a:avLst/>
          </a:prstGeom>
          <a:ln cap="flat" w="28575">
            <a:solidFill>
              <a:srgbClr val="BC2227"/>
            </a:solidFill>
            <a:prstDash val="solid"/>
            <a:headEnd type="none" len="sm" w="sm"/>
            <a:tailEnd type="none" len="sm" w="sm"/>
          </a:ln>
        </p:spPr>
      </p:sp>
      <p:grpSp>
        <p:nvGrpSpPr>
          <p:cNvPr name="Group 9" id="9"/>
          <p:cNvGrpSpPr/>
          <p:nvPr/>
        </p:nvGrpSpPr>
        <p:grpSpPr>
          <a:xfrm rot="0">
            <a:off x="-234017" y="4860192"/>
            <a:ext cx="10348978" cy="1199693"/>
            <a:chOff x="0" y="0"/>
            <a:chExt cx="32917013" cy="3815866"/>
          </a:xfrm>
        </p:grpSpPr>
        <p:sp>
          <p:nvSpPr>
            <p:cNvPr name="Freeform 10" id="10"/>
            <p:cNvSpPr/>
            <p:nvPr/>
          </p:nvSpPr>
          <p:spPr>
            <a:xfrm flipH="false" flipV="false" rot="0">
              <a:off x="0" y="0"/>
              <a:ext cx="32917014" cy="3815866"/>
            </a:xfrm>
            <a:custGeom>
              <a:avLst/>
              <a:gdLst/>
              <a:ahLst/>
              <a:cxnLst/>
              <a:rect r="r" b="b" t="t" l="l"/>
              <a:pathLst>
                <a:path h="3815866" w="32917014">
                  <a:moveTo>
                    <a:pt x="0" y="0"/>
                  </a:moveTo>
                  <a:lnTo>
                    <a:pt x="32917014" y="0"/>
                  </a:lnTo>
                  <a:lnTo>
                    <a:pt x="32917014" y="3815866"/>
                  </a:lnTo>
                  <a:lnTo>
                    <a:pt x="0" y="3815866"/>
                  </a:lnTo>
                  <a:close/>
                </a:path>
              </a:pathLst>
            </a:custGeom>
            <a:solidFill>
              <a:srgbClr val="BC2227"/>
            </a:solidFill>
          </p:spPr>
        </p:sp>
      </p:grpSp>
      <p:grpSp>
        <p:nvGrpSpPr>
          <p:cNvPr name="Group 11" id="11"/>
          <p:cNvGrpSpPr/>
          <p:nvPr/>
        </p:nvGrpSpPr>
        <p:grpSpPr>
          <a:xfrm rot="0">
            <a:off x="-234017" y="7578423"/>
            <a:ext cx="10348978" cy="1679877"/>
            <a:chOff x="0" y="0"/>
            <a:chExt cx="32917013" cy="5343189"/>
          </a:xfrm>
        </p:grpSpPr>
        <p:sp>
          <p:nvSpPr>
            <p:cNvPr name="Freeform 12" id="12"/>
            <p:cNvSpPr/>
            <p:nvPr/>
          </p:nvSpPr>
          <p:spPr>
            <a:xfrm flipH="false" flipV="false" rot="0">
              <a:off x="0" y="0"/>
              <a:ext cx="32917014" cy="5343189"/>
            </a:xfrm>
            <a:custGeom>
              <a:avLst/>
              <a:gdLst/>
              <a:ahLst/>
              <a:cxnLst/>
              <a:rect r="r" b="b" t="t" l="l"/>
              <a:pathLst>
                <a:path h="5343189" w="32917014">
                  <a:moveTo>
                    <a:pt x="0" y="0"/>
                  </a:moveTo>
                  <a:lnTo>
                    <a:pt x="32917014" y="0"/>
                  </a:lnTo>
                  <a:lnTo>
                    <a:pt x="32917014" y="5343189"/>
                  </a:lnTo>
                  <a:lnTo>
                    <a:pt x="0" y="5343189"/>
                  </a:lnTo>
                  <a:close/>
                </a:path>
              </a:pathLst>
            </a:custGeom>
            <a:solidFill>
              <a:srgbClr val="BC2227"/>
            </a:solidFill>
          </p:spPr>
        </p:sp>
      </p:grpSp>
      <p:sp>
        <p:nvSpPr>
          <p:cNvPr name="TextBox 13" id="13"/>
          <p:cNvSpPr txBox="true"/>
          <p:nvPr/>
        </p:nvSpPr>
        <p:spPr>
          <a:xfrm rot="0">
            <a:off x="1443930" y="696912"/>
            <a:ext cx="11674472" cy="711200"/>
          </a:xfrm>
          <a:prstGeom prst="rect">
            <a:avLst/>
          </a:prstGeom>
        </p:spPr>
        <p:txBody>
          <a:bodyPr anchor="t" rtlCol="false" tIns="0" lIns="0" bIns="0" rIns="0">
            <a:spAutoFit/>
          </a:bodyPr>
          <a:lstStyle/>
          <a:p>
            <a:pPr algn="l">
              <a:lnSpc>
                <a:spcPts val="5500"/>
              </a:lnSpc>
            </a:pPr>
            <a:r>
              <a:rPr lang="en-US" sz="5000" b="true">
                <a:solidFill>
                  <a:srgbClr val="142643"/>
                </a:solidFill>
                <a:latin typeface="Poppins Bold"/>
                <a:ea typeface="Poppins Bold"/>
                <a:cs typeface="Poppins Bold"/>
                <a:sym typeface="Poppins Bold"/>
              </a:rPr>
              <a:t>Innovativeness of the Solution</a:t>
            </a:r>
          </a:p>
        </p:txBody>
      </p:sp>
      <p:sp>
        <p:nvSpPr>
          <p:cNvPr name="TextBox 14" id="14"/>
          <p:cNvSpPr txBox="true"/>
          <p:nvPr/>
        </p:nvSpPr>
        <p:spPr>
          <a:xfrm rot="0">
            <a:off x="2420491" y="2475977"/>
            <a:ext cx="9296325" cy="471938"/>
          </a:xfrm>
          <a:prstGeom prst="rect">
            <a:avLst/>
          </a:prstGeom>
        </p:spPr>
        <p:txBody>
          <a:bodyPr anchor="t" rtlCol="false" tIns="0" lIns="0" bIns="0" rIns="0">
            <a:spAutoFit/>
          </a:bodyPr>
          <a:lstStyle/>
          <a:p>
            <a:pPr algn="l">
              <a:lnSpc>
                <a:spcPts val="3912"/>
              </a:lnSpc>
            </a:pPr>
            <a:r>
              <a:rPr lang="en-US" sz="2794" b="true">
                <a:solidFill>
                  <a:srgbClr val="FFFFFF"/>
                </a:solidFill>
                <a:latin typeface="Montserrat Bold"/>
                <a:ea typeface="Montserrat Bold"/>
                <a:cs typeface="Montserrat Bold"/>
                <a:sym typeface="Montserrat Bold"/>
              </a:rPr>
              <a:t>Physical Locking Mechanism for Digital Focus</a:t>
            </a:r>
          </a:p>
        </p:txBody>
      </p:sp>
      <p:sp>
        <p:nvSpPr>
          <p:cNvPr name="TextBox 15" id="15"/>
          <p:cNvSpPr txBox="true"/>
          <p:nvPr/>
        </p:nvSpPr>
        <p:spPr>
          <a:xfrm rot="0">
            <a:off x="13533722" y="1208848"/>
            <a:ext cx="3426934" cy="352425"/>
          </a:xfrm>
          <a:prstGeom prst="rect">
            <a:avLst/>
          </a:prstGeom>
        </p:spPr>
        <p:txBody>
          <a:bodyPr anchor="t" rtlCol="false" tIns="0" lIns="0" bIns="0" rIns="0">
            <a:spAutoFit/>
          </a:bodyPr>
          <a:lstStyle/>
          <a:p>
            <a:pPr algn="r">
              <a:lnSpc>
                <a:spcPts val="2875"/>
              </a:lnSpc>
            </a:pPr>
            <a:r>
              <a:rPr lang="en-US" sz="2395" b="true">
                <a:solidFill>
                  <a:srgbClr val="FFFFFF"/>
                </a:solidFill>
                <a:latin typeface="Montserrat Medium"/>
                <a:ea typeface="Montserrat Medium"/>
                <a:cs typeface="Montserrat Medium"/>
                <a:sym typeface="Montserrat Medium"/>
              </a:rPr>
              <a:t>Physical Smart Box</a:t>
            </a:r>
          </a:p>
        </p:txBody>
      </p:sp>
      <p:sp>
        <p:nvSpPr>
          <p:cNvPr name="TextBox 16" id="16"/>
          <p:cNvSpPr txBox="true"/>
          <p:nvPr/>
        </p:nvSpPr>
        <p:spPr>
          <a:xfrm rot="0">
            <a:off x="1014413" y="2178868"/>
            <a:ext cx="1156254" cy="999482"/>
          </a:xfrm>
          <a:prstGeom prst="rect">
            <a:avLst/>
          </a:prstGeom>
        </p:spPr>
        <p:txBody>
          <a:bodyPr anchor="t" rtlCol="false" tIns="0" lIns="0" bIns="0" rIns="0">
            <a:spAutoFit/>
          </a:bodyPr>
          <a:lstStyle/>
          <a:p>
            <a:pPr algn="l">
              <a:lnSpc>
                <a:spcPts val="8180"/>
              </a:lnSpc>
            </a:pPr>
            <a:r>
              <a:rPr lang="en-US" sz="5843" b="true">
                <a:solidFill>
                  <a:srgbClr val="FFFFFF"/>
                </a:solidFill>
                <a:latin typeface="Montserrat Medium"/>
                <a:ea typeface="Montserrat Medium"/>
                <a:cs typeface="Montserrat Medium"/>
                <a:sym typeface="Montserrat Medium"/>
              </a:rPr>
              <a:t>01</a:t>
            </a:r>
          </a:p>
        </p:txBody>
      </p:sp>
      <p:sp>
        <p:nvSpPr>
          <p:cNvPr name="TextBox 17" id="17"/>
          <p:cNvSpPr txBox="true"/>
          <p:nvPr/>
        </p:nvSpPr>
        <p:spPr>
          <a:xfrm rot="0">
            <a:off x="2420491" y="3588153"/>
            <a:ext cx="7694470" cy="967238"/>
          </a:xfrm>
          <a:prstGeom prst="rect">
            <a:avLst/>
          </a:prstGeom>
        </p:spPr>
        <p:txBody>
          <a:bodyPr anchor="t" rtlCol="false" tIns="0" lIns="0" bIns="0" rIns="0">
            <a:spAutoFit/>
          </a:bodyPr>
          <a:lstStyle/>
          <a:p>
            <a:pPr algn="l">
              <a:lnSpc>
                <a:spcPts val="3912"/>
              </a:lnSpc>
            </a:pPr>
            <a:r>
              <a:rPr lang="en-US" sz="2794" b="true">
                <a:solidFill>
                  <a:srgbClr val="142643"/>
                </a:solidFill>
                <a:latin typeface="Montserrat Bold"/>
                <a:ea typeface="Montserrat Bold"/>
                <a:cs typeface="Montserrat Bold"/>
                <a:sym typeface="Montserrat Bold"/>
              </a:rPr>
              <a:t>Parental control and a dedicated app to improve productivity of children</a:t>
            </a:r>
          </a:p>
        </p:txBody>
      </p:sp>
      <p:sp>
        <p:nvSpPr>
          <p:cNvPr name="TextBox 18" id="18"/>
          <p:cNvSpPr txBox="true"/>
          <p:nvPr/>
        </p:nvSpPr>
        <p:spPr>
          <a:xfrm rot="0">
            <a:off x="1014413" y="3521478"/>
            <a:ext cx="1156254" cy="999482"/>
          </a:xfrm>
          <a:prstGeom prst="rect">
            <a:avLst/>
          </a:prstGeom>
        </p:spPr>
        <p:txBody>
          <a:bodyPr anchor="t" rtlCol="false" tIns="0" lIns="0" bIns="0" rIns="0">
            <a:spAutoFit/>
          </a:bodyPr>
          <a:lstStyle/>
          <a:p>
            <a:pPr algn="l">
              <a:lnSpc>
                <a:spcPts val="8180"/>
              </a:lnSpc>
            </a:pPr>
            <a:r>
              <a:rPr lang="en-US" sz="5843" b="true">
                <a:solidFill>
                  <a:srgbClr val="142643"/>
                </a:solidFill>
                <a:latin typeface="Montserrat Medium"/>
                <a:ea typeface="Montserrat Medium"/>
                <a:cs typeface="Montserrat Medium"/>
                <a:sym typeface="Montserrat Medium"/>
              </a:rPr>
              <a:t>02</a:t>
            </a:r>
          </a:p>
        </p:txBody>
      </p:sp>
      <p:sp>
        <p:nvSpPr>
          <p:cNvPr name="TextBox 19" id="19"/>
          <p:cNvSpPr txBox="true"/>
          <p:nvPr/>
        </p:nvSpPr>
        <p:spPr>
          <a:xfrm rot="0">
            <a:off x="2420491" y="5200257"/>
            <a:ext cx="9296325" cy="471938"/>
          </a:xfrm>
          <a:prstGeom prst="rect">
            <a:avLst/>
          </a:prstGeom>
        </p:spPr>
        <p:txBody>
          <a:bodyPr anchor="t" rtlCol="false" tIns="0" lIns="0" bIns="0" rIns="0">
            <a:spAutoFit/>
          </a:bodyPr>
          <a:lstStyle/>
          <a:p>
            <a:pPr algn="l">
              <a:lnSpc>
                <a:spcPts val="3912"/>
              </a:lnSpc>
            </a:pPr>
            <a:r>
              <a:rPr lang="en-US" sz="2794" b="true">
                <a:solidFill>
                  <a:srgbClr val="FFFFFF"/>
                </a:solidFill>
                <a:latin typeface="Montserrat Bold"/>
                <a:ea typeface="Montserrat Bold"/>
                <a:cs typeface="Montserrat Bold"/>
                <a:sym typeface="Montserrat Bold"/>
              </a:rPr>
              <a:t>Adjustable Time Locking Feature</a:t>
            </a:r>
          </a:p>
        </p:txBody>
      </p:sp>
      <p:sp>
        <p:nvSpPr>
          <p:cNvPr name="TextBox 20" id="20"/>
          <p:cNvSpPr txBox="true"/>
          <p:nvPr/>
        </p:nvSpPr>
        <p:spPr>
          <a:xfrm rot="0">
            <a:off x="1028700" y="4863860"/>
            <a:ext cx="1156254" cy="999482"/>
          </a:xfrm>
          <a:prstGeom prst="rect">
            <a:avLst/>
          </a:prstGeom>
        </p:spPr>
        <p:txBody>
          <a:bodyPr anchor="t" rtlCol="false" tIns="0" lIns="0" bIns="0" rIns="0">
            <a:spAutoFit/>
          </a:bodyPr>
          <a:lstStyle/>
          <a:p>
            <a:pPr algn="l">
              <a:lnSpc>
                <a:spcPts val="8180"/>
              </a:lnSpc>
            </a:pPr>
            <a:r>
              <a:rPr lang="en-US" sz="5843" b="true">
                <a:solidFill>
                  <a:srgbClr val="FFFFFF"/>
                </a:solidFill>
                <a:latin typeface="Montserrat Medium"/>
                <a:ea typeface="Montserrat Medium"/>
                <a:cs typeface="Montserrat Medium"/>
                <a:sym typeface="Montserrat Medium"/>
              </a:rPr>
              <a:t>03</a:t>
            </a:r>
          </a:p>
        </p:txBody>
      </p:sp>
      <p:sp>
        <p:nvSpPr>
          <p:cNvPr name="TextBox 21" id="21"/>
          <p:cNvSpPr txBox="true"/>
          <p:nvPr/>
        </p:nvSpPr>
        <p:spPr>
          <a:xfrm rot="0">
            <a:off x="2420491" y="6317060"/>
            <a:ext cx="7363760" cy="967238"/>
          </a:xfrm>
          <a:prstGeom prst="rect">
            <a:avLst/>
          </a:prstGeom>
        </p:spPr>
        <p:txBody>
          <a:bodyPr anchor="t" rtlCol="false" tIns="0" lIns="0" bIns="0" rIns="0">
            <a:spAutoFit/>
          </a:bodyPr>
          <a:lstStyle/>
          <a:p>
            <a:pPr algn="l">
              <a:lnSpc>
                <a:spcPts val="3912"/>
              </a:lnSpc>
            </a:pPr>
            <a:r>
              <a:rPr lang="en-US" sz="2794" b="true">
                <a:solidFill>
                  <a:srgbClr val="142643"/>
                </a:solidFill>
                <a:latin typeface="Montserrat Bold"/>
                <a:ea typeface="Montserrat Bold"/>
                <a:cs typeface="Montserrat Bold"/>
                <a:sym typeface="Montserrat Bold"/>
              </a:rPr>
              <a:t>Emergency Override Option(Limited access)</a:t>
            </a:r>
          </a:p>
        </p:txBody>
      </p:sp>
      <p:sp>
        <p:nvSpPr>
          <p:cNvPr name="TextBox 22" id="22"/>
          <p:cNvSpPr txBox="true"/>
          <p:nvPr/>
        </p:nvSpPr>
        <p:spPr>
          <a:xfrm rot="0">
            <a:off x="1014413" y="6239709"/>
            <a:ext cx="1156254" cy="999482"/>
          </a:xfrm>
          <a:prstGeom prst="rect">
            <a:avLst/>
          </a:prstGeom>
        </p:spPr>
        <p:txBody>
          <a:bodyPr anchor="t" rtlCol="false" tIns="0" lIns="0" bIns="0" rIns="0">
            <a:spAutoFit/>
          </a:bodyPr>
          <a:lstStyle/>
          <a:p>
            <a:pPr algn="l">
              <a:lnSpc>
                <a:spcPts val="8180"/>
              </a:lnSpc>
            </a:pPr>
            <a:r>
              <a:rPr lang="en-US" sz="5843" b="true">
                <a:solidFill>
                  <a:srgbClr val="142643"/>
                </a:solidFill>
                <a:latin typeface="Montserrat Medium"/>
                <a:ea typeface="Montserrat Medium"/>
                <a:cs typeface="Montserrat Medium"/>
                <a:sym typeface="Montserrat Medium"/>
              </a:rPr>
              <a:t>04</a:t>
            </a:r>
          </a:p>
        </p:txBody>
      </p:sp>
      <p:sp>
        <p:nvSpPr>
          <p:cNvPr name="TextBox 23" id="23"/>
          <p:cNvSpPr txBox="true"/>
          <p:nvPr/>
        </p:nvSpPr>
        <p:spPr>
          <a:xfrm rot="0">
            <a:off x="2420491" y="7918488"/>
            <a:ext cx="6132871" cy="967238"/>
          </a:xfrm>
          <a:prstGeom prst="rect">
            <a:avLst/>
          </a:prstGeom>
        </p:spPr>
        <p:txBody>
          <a:bodyPr anchor="t" rtlCol="false" tIns="0" lIns="0" bIns="0" rIns="0">
            <a:spAutoFit/>
          </a:bodyPr>
          <a:lstStyle/>
          <a:p>
            <a:pPr algn="l">
              <a:lnSpc>
                <a:spcPts val="3912"/>
              </a:lnSpc>
            </a:pPr>
            <a:r>
              <a:rPr lang="en-US" sz="2794" b="true">
                <a:solidFill>
                  <a:srgbClr val="FFFFFF"/>
                </a:solidFill>
                <a:latin typeface="Montserrat Bold"/>
                <a:ea typeface="Montserrat Bold"/>
                <a:cs typeface="Montserrat Bold"/>
                <a:sym typeface="Montserrat Bold"/>
              </a:rPr>
              <a:t>Selective Access to Important Calls and Notifications</a:t>
            </a:r>
          </a:p>
        </p:txBody>
      </p:sp>
      <p:sp>
        <p:nvSpPr>
          <p:cNvPr name="TextBox 24" id="24"/>
          <p:cNvSpPr txBox="true"/>
          <p:nvPr/>
        </p:nvSpPr>
        <p:spPr>
          <a:xfrm rot="0">
            <a:off x="1028700" y="7782116"/>
            <a:ext cx="1156254" cy="999482"/>
          </a:xfrm>
          <a:prstGeom prst="rect">
            <a:avLst/>
          </a:prstGeom>
        </p:spPr>
        <p:txBody>
          <a:bodyPr anchor="t" rtlCol="false" tIns="0" lIns="0" bIns="0" rIns="0">
            <a:spAutoFit/>
          </a:bodyPr>
          <a:lstStyle/>
          <a:p>
            <a:pPr algn="l">
              <a:lnSpc>
                <a:spcPts val="8180"/>
              </a:lnSpc>
            </a:pPr>
            <a:r>
              <a:rPr lang="en-US" sz="5843" b="true">
                <a:solidFill>
                  <a:srgbClr val="FFFFFF"/>
                </a:solidFill>
                <a:latin typeface="Montserrat Medium"/>
                <a:ea typeface="Montserrat Medium"/>
                <a:cs typeface="Montserrat Medium"/>
                <a:sym typeface="Montserrat Medium"/>
              </a:rPr>
              <a:t>05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769251" y="2768251"/>
            <a:ext cx="10287000" cy="4750498"/>
            <a:chOff x="0" y="0"/>
            <a:chExt cx="26848344" cy="12398465"/>
          </a:xfrm>
        </p:grpSpPr>
        <p:sp>
          <p:nvSpPr>
            <p:cNvPr name="Freeform 3" id="3"/>
            <p:cNvSpPr/>
            <p:nvPr/>
          </p:nvSpPr>
          <p:spPr>
            <a:xfrm flipH="false" flipV="false" rot="0">
              <a:off x="0" y="0"/>
              <a:ext cx="26848343" cy="12398465"/>
            </a:xfrm>
            <a:custGeom>
              <a:avLst/>
              <a:gdLst/>
              <a:ahLst/>
              <a:cxnLst/>
              <a:rect r="r" b="b" t="t" l="l"/>
              <a:pathLst>
                <a:path h="12398465" w="26848343">
                  <a:moveTo>
                    <a:pt x="0" y="0"/>
                  </a:moveTo>
                  <a:lnTo>
                    <a:pt x="26848343" y="0"/>
                  </a:lnTo>
                  <a:lnTo>
                    <a:pt x="26848343" y="12398465"/>
                  </a:lnTo>
                  <a:lnTo>
                    <a:pt x="0" y="12398465"/>
                  </a:lnTo>
                  <a:close/>
                </a:path>
              </a:pathLst>
            </a:custGeom>
            <a:solidFill>
              <a:srgbClr val="142643"/>
            </a:solidFill>
          </p:spPr>
        </p:sp>
      </p:grpSp>
      <p:sp>
        <p:nvSpPr>
          <p:cNvPr name="AutoShape 4" id="4"/>
          <p:cNvSpPr/>
          <p:nvPr/>
        </p:nvSpPr>
        <p:spPr>
          <a:xfrm flipH="true" flipV="true">
            <a:off x="1191608" y="1689607"/>
            <a:ext cx="0" cy="1028700"/>
          </a:xfrm>
          <a:prstGeom prst="line">
            <a:avLst/>
          </a:prstGeom>
          <a:ln cap="flat" w="28575">
            <a:solidFill>
              <a:srgbClr val="BC2227"/>
            </a:solidFill>
            <a:prstDash val="solid"/>
            <a:headEnd type="none" len="sm" w="sm"/>
            <a:tailEnd type="none" len="sm" w="sm"/>
          </a:ln>
        </p:spPr>
      </p:sp>
      <p:grpSp>
        <p:nvGrpSpPr>
          <p:cNvPr name="Group 5" id="5"/>
          <p:cNvGrpSpPr/>
          <p:nvPr/>
        </p:nvGrpSpPr>
        <p:grpSpPr>
          <a:xfrm rot="0">
            <a:off x="-85397" y="4200716"/>
            <a:ext cx="10348978" cy="1199693"/>
            <a:chOff x="0" y="0"/>
            <a:chExt cx="32917013" cy="3815866"/>
          </a:xfrm>
        </p:grpSpPr>
        <p:sp>
          <p:nvSpPr>
            <p:cNvPr name="Freeform 6" id="6"/>
            <p:cNvSpPr/>
            <p:nvPr/>
          </p:nvSpPr>
          <p:spPr>
            <a:xfrm flipH="false" flipV="false" rot="0">
              <a:off x="0" y="0"/>
              <a:ext cx="32917014" cy="3815866"/>
            </a:xfrm>
            <a:custGeom>
              <a:avLst/>
              <a:gdLst/>
              <a:ahLst/>
              <a:cxnLst/>
              <a:rect r="r" b="b" t="t" l="l"/>
              <a:pathLst>
                <a:path h="3815866" w="32917014">
                  <a:moveTo>
                    <a:pt x="0" y="0"/>
                  </a:moveTo>
                  <a:lnTo>
                    <a:pt x="32917014" y="0"/>
                  </a:lnTo>
                  <a:lnTo>
                    <a:pt x="32917014" y="3815866"/>
                  </a:lnTo>
                  <a:lnTo>
                    <a:pt x="0" y="3815866"/>
                  </a:lnTo>
                  <a:close/>
                </a:path>
              </a:pathLst>
            </a:custGeom>
            <a:solidFill>
              <a:srgbClr val="BC2227"/>
            </a:solidFill>
          </p:spPr>
        </p:sp>
      </p:grpSp>
      <p:sp>
        <p:nvSpPr>
          <p:cNvPr name="AutoShape 7" id="7"/>
          <p:cNvSpPr/>
          <p:nvPr/>
        </p:nvSpPr>
        <p:spPr>
          <a:xfrm rot="-5400000">
            <a:off x="16976058" y="1406365"/>
            <a:ext cx="537909" cy="0"/>
          </a:xfrm>
          <a:prstGeom prst="line">
            <a:avLst/>
          </a:prstGeom>
          <a:ln cap="flat" w="28575">
            <a:solidFill>
              <a:srgbClr val="BC2227"/>
            </a:solidFill>
            <a:prstDash val="solid"/>
            <a:headEnd type="none" len="sm" w="sm"/>
            <a:tailEnd type="none" len="sm" w="sm"/>
          </a:ln>
        </p:spPr>
      </p:sp>
      <p:grpSp>
        <p:nvGrpSpPr>
          <p:cNvPr name="Group 8" id="8"/>
          <p:cNvGrpSpPr/>
          <p:nvPr/>
        </p:nvGrpSpPr>
        <p:grpSpPr>
          <a:xfrm rot="0">
            <a:off x="-85397" y="6924996"/>
            <a:ext cx="10348978" cy="1199693"/>
            <a:chOff x="0" y="0"/>
            <a:chExt cx="32917013" cy="3815866"/>
          </a:xfrm>
        </p:grpSpPr>
        <p:sp>
          <p:nvSpPr>
            <p:cNvPr name="Freeform 9" id="9"/>
            <p:cNvSpPr/>
            <p:nvPr/>
          </p:nvSpPr>
          <p:spPr>
            <a:xfrm flipH="false" flipV="false" rot="0">
              <a:off x="0" y="0"/>
              <a:ext cx="32917014" cy="3815866"/>
            </a:xfrm>
            <a:custGeom>
              <a:avLst/>
              <a:gdLst/>
              <a:ahLst/>
              <a:cxnLst/>
              <a:rect r="r" b="b" t="t" l="l"/>
              <a:pathLst>
                <a:path h="3815866" w="32917014">
                  <a:moveTo>
                    <a:pt x="0" y="0"/>
                  </a:moveTo>
                  <a:lnTo>
                    <a:pt x="32917014" y="0"/>
                  </a:lnTo>
                  <a:lnTo>
                    <a:pt x="32917014" y="3815866"/>
                  </a:lnTo>
                  <a:lnTo>
                    <a:pt x="0" y="3815866"/>
                  </a:lnTo>
                  <a:close/>
                </a:path>
              </a:pathLst>
            </a:custGeom>
            <a:solidFill>
              <a:srgbClr val="BC2227"/>
            </a:solidFill>
          </p:spPr>
        </p:sp>
      </p:grpSp>
      <p:sp>
        <p:nvSpPr>
          <p:cNvPr name="Freeform 10" id="10"/>
          <p:cNvSpPr/>
          <p:nvPr/>
        </p:nvSpPr>
        <p:spPr>
          <a:xfrm flipH="false" flipV="false" rot="0">
            <a:off x="11320548" y="4153091"/>
            <a:ext cx="6858000" cy="6172200"/>
          </a:xfrm>
          <a:custGeom>
            <a:avLst/>
            <a:gdLst/>
            <a:ahLst/>
            <a:cxnLst/>
            <a:rect r="r" b="b" t="t" l="l"/>
            <a:pathLst>
              <a:path h="6172200" w="6858000">
                <a:moveTo>
                  <a:pt x="0" y="0"/>
                </a:moveTo>
                <a:lnTo>
                  <a:pt x="6858000" y="0"/>
                </a:lnTo>
                <a:lnTo>
                  <a:pt x="6858000"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592550" y="1582170"/>
            <a:ext cx="11674472" cy="2101850"/>
          </a:xfrm>
          <a:prstGeom prst="rect">
            <a:avLst/>
          </a:prstGeom>
        </p:spPr>
        <p:txBody>
          <a:bodyPr anchor="t" rtlCol="false" tIns="0" lIns="0" bIns="0" rIns="0">
            <a:spAutoFit/>
          </a:bodyPr>
          <a:lstStyle/>
          <a:p>
            <a:pPr algn="l">
              <a:lnSpc>
                <a:spcPts val="5500"/>
              </a:lnSpc>
            </a:pPr>
            <a:r>
              <a:rPr lang="en-US" sz="5000" b="true">
                <a:solidFill>
                  <a:srgbClr val="142643"/>
                </a:solidFill>
                <a:latin typeface="Poppins Bold"/>
                <a:ea typeface="Poppins Bold"/>
                <a:cs typeface="Poppins Bold"/>
                <a:sym typeface="Poppins Bold"/>
              </a:rPr>
              <a:t>Existing products that could challenge us  </a:t>
            </a:r>
          </a:p>
          <a:p>
            <a:pPr algn="l">
              <a:lnSpc>
                <a:spcPts val="5500"/>
              </a:lnSpc>
            </a:pPr>
          </a:p>
        </p:txBody>
      </p:sp>
      <p:sp>
        <p:nvSpPr>
          <p:cNvPr name="TextBox 12" id="12"/>
          <p:cNvSpPr txBox="true"/>
          <p:nvPr/>
        </p:nvSpPr>
        <p:spPr>
          <a:xfrm rot="0">
            <a:off x="2569111" y="4540781"/>
            <a:ext cx="9296325" cy="471938"/>
          </a:xfrm>
          <a:prstGeom prst="rect">
            <a:avLst/>
          </a:prstGeom>
        </p:spPr>
        <p:txBody>
          <a:bodyPr anchor="t" rtlCol="false" tIns="0" lIns="0" bIns="0" rIns="0">
            <a:spAutoFit/>
          </a:bodyPr>
          <a:lstStyle/>
          <a:p>
            <a:pPr algn="l">
              <a:lnSpc>
                <a:spcPts val="3912"/>
              </a:lnSpc>
            </a:pPr>
            <a:r>
              <a:rPr lang="en-US" sz="2794" b="true">
                <a:solidFill>
                  <a:srgbClr val="FFFFFF"/>
                </a:solidFill>
                <a:latin typeface="Montserrat Bold"/>
                <a:ea typeface="Montserrat Bold"/>
                <a:cs typeface="Montserrat Bold"/>
                <a:sym typeface="Montserrat Bold"/>
              </a:rPr>
              <a:t>KSafe (Kitchen Safe)</a:t>
            </a:r>
          </a:p>
        </p:txBody>
      </p:sp>
      <p:sp>
        <p:nvSpPr>
          <p:cNvPr name="TextBox 13" id="13"/>
          <p:cNvSpPr txBox="true"/>
          <p:nvPr/>
        </p:nvSpPr>
        <p:spPr>
          <a:xfrm rot="0">
            <a:off x="13533722" y="1208848"/>
            <a:ext cx="3426934" cy="352425"/>
          </a:xfrm>
          <a:prstGeom prst="rect">
            <a:avLst/>
          </a:prstGeom>
        </p:spPr>
        <p:txBody>
          <a:bodyPr anchor="t" rtlCol="false" tIns="0" lIns="0" bIns="0" rIns="0">
            <a:spAutoFit/>
          </a:bodyPr>
          <a:lstStyle/>
          <a:p>
            <a:pPr algn="r">
              <a:lnSpc>
                <a:spcPts val="2875"/>
              </a:lnSpc>
            </a:pPr>
            <a:r>
              <a:rPr lang="en-US" sz="2395" b="true">
                <a:solidFill>
                  <a:srgbClr val="FFFFFF"/>
                </a:solidFill>
                <a:latin typeface="Montserrat Medium"/>
                <a:ea typeface="Montserrat Medium"/>
                <a:cs typeface="Montserrat Medium"/>
                <a:sym typeface="Montserrat Medium"/>
              </a:rPr>
              <a:t>Physical Smart Box</a:t>
            </a:r>
          </a:p>
        </p:txBody>
      </p:sp>
      <p:sp>
        <p:nvSpPr>
          <p:cNvPr name="TextBox 14" id="14"/>
          <p:cNvSpPr txBox="true"/>
          <p:nvPr/>
        </p:nvSpPr>
        <p:spPr>
          <a:xfrm rot="0">
            <a:off x="1163033" y="4243672"/>
            <a:ext cx="1156254" cy="999482"/>
          </a:xfrm>
          <a:prstGeom prst="rect">
            <a:avLst/>
          </a:prstGeom>
        </p:spPr>
        <p:txBody>
          <a:bodyPr anchor="t" rtlCol="false" tIns="0" lIns="0" bIns="0" rIns="0">
            <a:spAutoFit/>
          </a:bodyPr>
          <a:lstStyle/>
          <a:p>
            <a:pPr algn="l">
              <a:lnSpc>
                <a:spcPts val="8180"/>
              </a:lnSpc>
            </a:pPr>
            <a:r>
              <a:rPr lang="en-US" sz="5843" b="true">
                <a:solidFill>
                  <a:srgbClr val="FFFFFF"/>
                </a:solidFill>
                <a:latin typeface="Montserrat Medium"/>
                <a:ea typeface="Montserrat Medium"/>
                <a:cs typeface="Montserrat Medium"/>
                <a:sym typeface="Montserrat Medium"/>
              </a:rPr>
              <a:t>01</a:t>
            </a:r>
          </a:p>
        </p:txBody>
      </p:sp>
      <p:sp>
        <p:nvSpPr>
          <p:cNvPr name="TextBox 15" id="15"/>
          <p:cNvSpPr txBox="true"/>
          <p:nvPr/>
        </p:nvSpPr>
        <p:spPr>
          <a:xfrm rot="0">
            <a:off x="2569111" y="5883392"/>
            <a:ext cx="6723509" cy="471938"/>
          </a:xfrm>
          <a:prstGeom prst="rect">
            <a:avLst/>
          </a:prstGeom>
        </p:spPr>
        <p:txBody>
          <a:bodyPr anchor="t" rtlCol="false" tIns="0" lIns="0" bIns="0" rIns="0">
            <a:spAutoFit/>
          </a:bodyPr>
          <a:lstStyle/>
          <a:p>
            <a:pPr algn="l">
              <a:lnSpc>
                <a:spcPts val="3912"/>
              </a:lnSpc>
            </a:pPr>
            <a:r>
              <a:rPr lang="en-US" sz="2794" b="true">
                <a:solidFill>
                  <a:srgbClr val="142643"/>
                </a:solidFill>
                <a:latin typeface="Montserrat Bold"/>
                <a:ea typeface="Montserrat Bold"/>
                <a:cs typeface="Montserrat Bold"/>
                <a:sym typeface="Montserrat Bold"/>
              </a:rPr>
              <a:t>Phone Lock Boxes (Generic)</a:t>
            </a:r>
          </a:p>
        </p:txBody>
      </p:sp>
      <p:sp>
        <p:nvSpPr>
          <p:cNvPr name="TextBox 16" id="16"/>
          <p:cNvSpPr txBox="true"/>
          <p:nvPr/>
        </p:nvSpPr>
        <p:spPr>
          <a:xfrm rot="0">
            <a:off x="1163033" y="5586282"/>
            <a:ext cx="1156254" cy="999482"/>
          </a:xfrm>
          <a:prstGeom prst="rect">
            <a:avLst/>
          </a:prstGeom>
        </p:spPr>
        <p:txBody>
          <a:bodyPr anchor="t" rtlCol="false" tIns="0" lIns="0" bIns="0" rIns="0">
            <a:spAutoFit/>
          </a:bodyPr>
          <a:lstStyle/>
          <a:p>
            <a:pPr algn="l">
              <a:lnSpc>
                <a:spcPts val="8180"/>
              </a:lnSpc>
            </a:pPr>
            <a:r>
              <a:rPr lang="en-US" sz="5843" b="true">
                <a:solidFill>
                  <a:srgbClr val="142643"/>
                </a:solidFill>
                <a:latin typeface="Montserrat Medium"/>
                <a:ea typeface="Montserrat Medium"/>
                <a:cs typeface="Montserrat Medium"/>
                <a:sym typeface="Montserrat Medium"/>
              </a:rPr>
              <a:t>02</a:t>
            </a:r>
          </a:p>
        </p:txBody>
      </p:sp>
      <p:sp>
        <p:nvSpPr>
          <p:cNvPr name="TextBox 17" id="17"/>
          <p:cNvSpPr txBox="true"/>
          <p:nvPr/>
        </p:nvSpPr>
        <p:spPr>
          <a:xfrm rot="0">
            <a:off x="2569111" y="7265061"/>
            <a:ext cx="9296325" cy="471938"/>
          </a:xfrm>
          <a:prstGeom prst="rect">
            <a:avLst/>
          </a:prstGeom>
        </p:spPr>
        <p:txBody>
          <a:bodyPr anchor="t" rtlCol="false" tIns="0" lIns="0" bIns="0" rIns="0">
            <a:spAutoFit/>
          </a:bodyPr>
          <a:lstStyle/>
          <a:p>
            <a:pPr algn="l">
              <a:lnSpc>
                <a:spcPts val="3912"/>
              </a:lnSpc>
            </a:pPr>
            <a:r>
              <a:rPr lang="en-US" sz="2794" b="true">
                <a:solidFill>
                  <a:srgbClr val="FFFFFF"/>
                </a:solidFill>
                <a:latin typeface="Montserrat Bold"/>
                <a:ea typeface="Montserrat Bold"/>
                <a:cs typeface="Montserrat Bold"/>
                <a:sym typeface="Montserrat Bold"/>
              </a:rPr>
              <a:t>DistractaGone</a:t>
            </a:r>
          </a:p>
        </p:txBody>
      </p:sp>
      <p:sp>
        <p:nvSpPr>
          <p:cNvPr name="TextBox 18" id="18"/>
          <p:cNvSpPr txBox="true"/>
          <p:nvPr/>
        </p:nvSpPr>
        <p:spPr>
          <a:xfrm rot="0">
            <a:off x="1177320" y="6928664"/>
            <a:ext cx="1156254" cy="999482"/>
          </a:xfrm>
          <a:prstGeom prst="rect">
            <a:avLst/>
          </a:prstGeom>
        </p:spPr>
        <p:txBody>
          <a:bodyPr anchor="t" rtlCol="false" tIns="0" lIns="0" bIns="0" rIns="0">
            <a:spAutoFit/>
          </a:bodyPr>
          <a:lstStyle/>
          <a:p>
            <a:pPr algn="l">
              <a:lnSpc>
                <a:spcPts val="8180"/>
              </a:lnSpc>
            </a:pPr>
            <a:r>
              <a:rPr lang="en-US" sz="5843" b="true">
                <a:solidFill>
                  <a:srgbClr val="FFFFFF"/>
                </a:solidFill>
                <a:latin typeface="Montserrat Medium"/>
                <a:ea typeface="Montserrat Medium"/>
                <a:cs typeface="Montserrat Medium"/>
                <a:sym typeface="Montserrat Medium"/>
              </a:rPr>
              <a:t>03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769251" y="2768251"/>
            <a:ext cx="10287000" cy="4750498"/>
            <a:chOff x="0" y="0"/>
            <a:chExt cx="26848344" cy="12398465"/>
          </a:xfrm>
        </p:grpSpPr>
        <p:sp>
          <p:nvSpPr>
            <p:cNvPr name="Freeform 3" id="3"/>
            <p:cNvSpPr/>
            <p:nvPr/>
          </p:nvSpPr>
          <p:spPr>
            <a:xfrm flipH="false" flipV="false" rot="0">
              <a:off x="0" y="0"/>
              <a:ext cx="26848343" cy="12398465"/>
            </a:xfrm>
            <a:custGeom>
              <a:avLst/>
              <a:gdLst/>
              <a:ahLst/>
              <a:cxnLst/>
              <a:rect r="r" b="b" t="t" l="l"/>
              <a:pathLst>
                <a:path h="12398465" w="26848343">
                  <a:moveTo>
                    <a:pt x="0" y="0"/>
                  </a:moveTo>
                  <a:lnTo>
                    <a:pt x="26848343" y="0"/>
                  </a:lnTo>
                  <a:lnTo>
                    <a:pt x="26848343" y="12398465"/>
                  </a:lnTo>
                  <a:lnTo>
                    <a:pt x="0" y="12398465"/>
                  </a:lnTo>
                  <a:close/>
                </a:path>
              </a:pathLst>
            </a:custGeom>
            <a:solidFill>
              <a:srgbClr val="142643"/>
            </a:solidFill>
          </p:spPr>
        </p:sp>
      </p:grpSp>
      <p:sp>
        <p:nvSpPr>
          <p:cNvPr name="AutoShape 4" id="4"/>
          <p:cNvSpPr/>
          <p:nvPr/>
        </p:nvSpPr>
        <p:spPr>
          <a:xfrm flipV="true">
            <a:off x="1014412" y="475782"/>
            <a:ext cx="0" cy="1105836"/>
          </a:xfrm>
          <a:prstGeom prst="line">
            <a:avLst/>
          </a:prstGeom>
          <a:ln cap="flat" w="28575">
            <a:solidFill>
              <a:srgbClr val="BC2227"/>
            </a:solidFill>
            <a:prstDash val="solid"/>
            <a:headEnd type="none" len="sm" w="sm"/>
            <a:tailEnd type="none" len="sm" w="sm"/>
          </a:ln>
        </p:spPr>
      </p:sp>
      <p:grpSp>
        <p:nvGrpSpPr>
          <p:cNvPr name="Group 5" id="5"/>
          <p:cNvGrpSpPr/>
          <p:nvPr/>
        </p:nvGrpSpPr>
        <p:grpSpPr>
          <a:xfrm rot="0">
            <a:off x="-234017" y="2135912"/>
            <a:ext cx="11950833" cy="1199693"/>
            <a:chOff x="0" y="0"/>
            <a:chExt cx="38012036" cy="3815866"/>
          </a:xfrm>
        </p:grpSpPr>
        <p:sp>
          <p:nvSpPr>
            <p:cNvPr name="Freeform 6" id="6"/>
            <p:cNvSpPr/>
            <p:nvPr/>
          </p:nvSpPr>
          <p:spPr>
            <a:xfrm flipH="false" flipV="false" rot="0">
              <a:off x="0" y="0"/>
              <a:ext cx="38012036" cy="3815866"/>
            </a:xfrm>
            <a:custGeom>
              <a:avLst/>
              <a:gdLst/>
              <a:ahLst/>
              <a:cxnLst/>
              <a:rect r="r" b="b" t="t" l="l"/>
              <a:pathLst>
                <a:path h="3815866" w="38012036">
                  <a:moveTo>
                    <a:pt x="0" y="0"/>
                  </a:moveTo>
                  <a:lnTo>
                    <a:pt x="38012036" y="0"/>
                  </a:lnTo>
                  <a:lnTo>
                    <a:pt x="38012036" y="3815866"/>
                  </a:lnTo>
                  <a:lnTo>
                    <a:pt x="0" y="3815866"/>
                  </a:lnTo>
                  <a:close/>
                </a:path>
              </a:pathLst>
            </a:custGeom>
            <a:solidFill>
              <a:srgbClr val="BC2227"/>
            </a:solidFill>
          </p:spPr>
        </p:sp>
      </p:grpSp>
      <p:sp>
        <p:nvSpPr>
          <p:cNvPr name="AutoShape 7" id="7"/>
          <p:cNvSpPr/>
          <p:nvPr/>
        </p:nvSpPr>
        <p:spPr>
          <a:xfrm rot="-5400000">
            <a:off x="16976058" y="1406365"/>
            <a:ext cx="537909" cy="0"/>
          </a:xfrm>
          <a:prstGeom prst="line">
            <a:avLst/>
          </a:prstGeom>
          <a:ln cap="flat" w="28575">
            <a:solidFill>
              <a:srgbClr val="BC2227"/>
            </a:solidFill>
            <a:prstDash val="solid"/>
            <a:headEnd type="none" len="sm" w="sm"/>
            <a:tailEnd type="none" len="sm" w="sm"/>
          </a:ln>
        </p:spPr>
      </p:sp>
      <p:grpSp>
        <p:nvGrpSpPr>
          <p:cNvPr name="Group 8" id="8"/>
          <p:cNvGrpSpPr/>
          <p:nvPr/>
        </p:nvGrpSpPr>
        <p:grpSpPr>
          <a:xfrm rot="0">
            <a:off x="-234017" y="4357201"/>
            <a:ext cx="11950833" cy="1199693"/>
            <a:chOff x="0" y="0"/>
            <a:chExt cx="38012036" cy="3815866"/>
          </a:xfrm>
        </p:grpSpPr>
        <p:sp>
          <p:nvSpPr>
            <p:cNvPr name="Freeform 9" id="9"/>
            <p:cNvSpPr/>
            <p:nvPr/>
          </p:nvSpPr>
          <p:spPr>
            <a:xfrm flipH="false" flipV="false" rot="0">
              <a:off x="0" y="0"/>
              <a:ext cx="38012036" cy="3815866"/>
            </a:xfrm>
            <a:custGeom>
              <a:avLst/>
              <a:gdLst/>
              <a:ahLst/>
              <a:cxnLst/>
              <a:rect r="r" b="b" t="t" l="l"/>
              <a:pathLst>
                <a:path h="3815866" w="38012036">
                  <a:moveTo>
                    <a:pt x="0" y="0"/>
                  </a:moveTo>
                  <a:lnTo>
                    <a:pt x="38012036" y="0"/>
                  </a:lnTo>
                  <a:lnTo>
                    <a:pt x="38012036" y="3815866"/>
                  </a:lnTo>
                  <a:lnTo>
                    <a:pt x="0" y="3815866"/>
                  </a:lnTo>
                  <a:close/>
                </a:path>
              </a:pathLst>
            </a:custGeom>
            <a:solidFill>
              <a:srgbClr val="BC2227"/>
            </a:solidFill>
          </p:spPr>
        </p:sp>
      </p:grpSp>
      <p:grpSp>
        <p:nvGrpSpPr>
          <p:cNvPr name="Group 10" id="10"/>
          <p:cNvGrpSpPr/>
          <p:nvPr/>
        </p:nvGrpSpPr>
        <p:grpSpPr>
          <a:xfrm rot="0">
            <a:off x="-234017" y="6623051"/>
            <a:ext cx="11950833" cy="1249965"/>
            <a:chOff x="0" y="0"/>
            <a:chExt cx="38012036" cy="3975765"/>
          </a:xfrm>
        </p:grpSpPr>
        <p:sp>
          <p:nvSpPr>
            <p:cNvPr name="Freeform 11" id="11"/>
            <p:cNvSpPr/>
            <p:nvPr/>
          </p:nvSpPr>
          <p:spPr>
            <a:xfrm flipH="false" flipV="false" rot="0">
              <a:off x="0" y="0"/>
              <a:ext cx="38012036" cy="3975765"/>
            </a:xfrm>
            <a:custGeom>
              <a:avLst/>
              <a:gdLst/>
              <a:ahLst/>
              <a:cxnLst/>
              <a:rect r="r" b="b" t="t" l="l"/>
              <a:pathLst>
                <a:path h="3975765" w="38012036">
                  <a:moveTo>
                    <a:pt x="0" y="0"/>
                  </a:moveTo>
                  <a:lnTo>
                    <a:pt x="38012036" y="0"/>
                  </a:lnTo>
                  <a:lnTo>
                    <a:pt x="38012036" y="3975765"/>
                  </a:lnTo>
                  <a:lnTo>
                    <a:pt x="0" y="3975765"/>
                  </a:lnTo>
                  <a:close/>
                </a:path>
              </a:pathLst>
            </a:custGeom>
            <a:solidFill>
              <a:srgbClr val="BC2227"/>
            </a:solidFill>
          </p:spPr>
        </p:sp>
      </p:grpSp>
      <p:sp>
        <p:nvSpPr>
          <p:cNvPr name="Freeform 12" id="12"/>
          <p:cNvSpPr/>
          <p:nvPr/>
        </p:nvSpPr>
        <p:spPr>
          <a:xfrm flipH="false" flipV="false" rot="0">
            <a:off x="11926366" y="3026235"/>
            <a:ext cx="8077140" cy="7511740"/>
          </a:xfrm>
          <a:custGeom>
            <a:avLst/>
            <a:gdLst/>
            <a:ahLst/>
            <a:cxnLst/>
            <a:rect r="r" b="b" t="t" l="l"/>
            <a:pathLst>
              <a:path h="7511740" w="8077140">
                <a:moveTo>
                  <a:pt x="0" y="0"/>
                </a:moveTo>
                <a:lnTo>
                  <a:pt x="8077140" y="0"/>
                </a:lnTo>
                <a:lnTo>
                  <a:pt x="8077140" y="7511740"/>
                </a:lnTo>
                <a:lnTo>
                  <a:pt x="0" y="75117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443930" y="696912"/>
            <a:ext cx="11674472" cy="711200"/>
          </a:xfrm>
          <a:prstGeom prst="rect">
            <a:avLst/>
          </a:prstGeom>
        </p:spPr>
        <p:txBody>
          <a:bodyPr anchor="t" rtlCol="false" tIns="0" lIns="0" bIns="0" rIns="0">
            <a:spAutoFit/>
          </a:bodyPr>
          <a:lstStyle/>
          <a:p>
            <a:pPr algn="l">
              <a:lnSpc>
                <a:spcPts val="5500"/>
              </a:lnSpc>
            </a:pPr>
            <a:r>
              <a:rPr lang="en-US" sz="5000" b="true">
                <a:solidFill>
                  <a:srgbClr val="142643"/>
                </a:solidFill>
                <a:latin typeface="Poppins Bold"/>
                <a:ea typeface="Poppins Bold"/>
                <a:cs typeface="Poppins Bold"/>
                <a:sym typeface="Poppins Bold"/>
              </a:rPr>
              <a:t>Our Innovation &amp; Future Prospects</a:t>
            </a:r>
          </a:p>
        </p:txBody>
      </p:sp>
      <p:sp>
        <p:nvSpPr>
          <p:cNvPr name="TextBox 14" id="14"/>
          <p:cNvSpPr txBox="true"/>
          <p:nvPr/>
        </p:nvSpPr>
        <p:spPr>
          <a:xfrm rot="0">
            <a:off x="2395591" y="2245543"/>
            <a:ext cx="9296325" cy="967238"/>
          </a:xfrm>
          <a:prstGeom prst="rect">
            <a:avLst/>
          </a:prstGeom>
        </p:spPr>
        <p:txBody>
          <a:bodyPr anchor="t" rtlCol="false" tIns="0" lIns="0" bIns="0" rIns="0">
            <a:spAutoFit/>
          </a:bodyPr>
          <a:lstStyle/>
          <a:p>
            <a:pPr algn="l">
              <a:lnSpc>
                <a:spcPts val="3912"/>
              </a:lnSpc>
            </a:pPr>
            <a:r>
              <a:rPr lang="en-US" sz="2794" b="true">
                <a:solidFill>
                  <a:srgbClr val="FFFFFF"/>
                </a:solidFill>
                <a:latin typeface="Montserrat Bold"/>
                <a:ea typeface="Montserrat Bold"/>
                <a:cs typeface="Montserrat Bold"/>
                <a:sym typeface="Montserrat Bold"/>
              </a:rPr>
              <a:t>Access to only Emergency calls (Smart Phone will be completely hidden for less temptation)</a:t>
            </a:r>
          </a:p>
        </p:txBody>
      </p:sp>
      <p:sp>
        <p:nvSpPr>
          <p:cNvPr name="TextBox 15" id="15"/>
          <p:cNvSpPr txBox="true"/>
          <p:nvPr/>
        </p:nvSpPr>
        <p:spPr>
          <a:xfrm rot="0">
            <a:off x="13533722" y="1208848"/>
            <a:ext cx="3426934" cy="352425"/>
          </a:xfrm>
          <a:prstGeom prst="rect">
            <a:avLst/>
          </a:prstGeom>
        </p:spPr>
        <p:txBody>
          <a:bodyPr anchor="t" rtlCol="false" tIns="0" lIns="0" bIns="0" rIns="0">
            <a:spAutoFit/>
          </a:bodyPr>
          <a:lstStyle/>
          <a:p>
            <a:pPr algn="r">
              <a:lnSpc>
                <a:spcPts val="2875"/>
              </a:lnSpc>
            </a:pPr>
            <a:r>
              <a:rPr lang="en-US" sz="2395" b="true">
                <a:solidFill>
                  <a:srgbClr val="FFFFFF"/>
                </a:solidFill>
                <a:latin typeface="Montserrat Medium"/>
                <a:ea typeface="Montserrat Medium"/>
                <a:cs typeface="Montserrat Medium"/>
                <a:sym typeface="Montserrat Medium"/>
              </a:rPr>
              <a:t>Physical Smart Box</a:t>
            </a:r>
          </a:p>
        </p:txBody>
      </p:sp>
      <p:sp>
        <p:nvSpPr>
          <p:cNvPr name="TextBox 16" id="16"/>
          <p:cNvSpPr txBox="true"/>
          <p:nvPr/>
        </p:nvSpPr>
        <p:spPr>
          <a:xfrm rot="0">
            <a:off x="1014413" y="2178868"/>
            <a:ext cx="1156254" cy="999482"/>
          </a:xfrm>
          <a:prstGeom prst="rect">
            <a:avLst/>
          </a:prstGeom>
        </p:spPr>
        <p:txBody>
          <a:bodyPr anchor="t" rtlCol="false" tIns="0" lIns="0" bIns="0" rIns="0">
            <a:spAutoFit/>
          </a:bodyPr>
          <a:lstStyle/>
          <a:p>
            <a:pPr algn="l">
              <a:lnSpc>
                <a:spcPts val="8180"/>
              </a:lnSpc>
            </a:pPr>
            <a:r>
              <a:rPr lang="en-US" sz="5843" b="true">
                <a:solidFill>
                  <a:srgbClr val="FFFFFF"/>
                </a:solidFill>
                <a:latin typeface="Montserrat Medium"/>
                <a:ea typeface="Montserrat Medium"/>
                <a:cs typeface="Montserrat Medium"/>
                <a:sym typeface="Montserrat Medium"/>
              </a:rPr>
              <a:t>01</a:t>
            </a:r>
          </a:p>
        </p:txBody>
      </p:sp>
      <p:sp>
        <p:nvSpPr>
          <p:cNvPr name="TextBox 17" id="17"/>
          <p:cNvSpPr txBox="true"/>
          <p:nvPr/>
        </p:nvSpPr>
        <p:spPr>
          <a:xfrm rot="0">
            <a:off x="2420491" y="3586622"/>
            <a:ext cx="8897513" cy="471938"/>
          </a:xfrm>
          <a:prstGeom prst="rect">
            <a:avLst/>
          </a:prstGeom>
        </p:spPr>
        <p:txBody>
          <a:bodyPr anchor="t" rtlCol="false" tIns="0" lIns="0" bIns="0" rIns="0">
            <a:spAutoFit/>
          </a:bodyPr>
          <a:lstStyle/>
          <a:p>
            <a:pPr algn="l">
              <a:lnSpc>
                <a:spcPts val="3912"/>
              </a:lnSpc>
            </a:pPr>
            <a:r>
              <a:rPr lang="en-US" sz="2794" b="true">
                <a:solidFill>
                  <a:srgbClr val="142643"/>
                </a:solidFill>
                <a:latin typeface="Montserrat Bold"/>
                <a:ea typeface="Montserrat Bold"/>
                <a:cs typeface="Montserrat Bold"/>
                <a:sym typeface="Montserrat Bold"/>
              </a:rPr>
              <a:t>Integrating an AI driven productivity app</a:t>
            </a:r>
          </a:p>
        </p:txBody>
      </p:sp>
      <p:sp>
        <p:nvSpPr>
          <p:cNvPr name="TextBox 18" id="18"/>
          <p:cNvSpPr txBox="true"/>
          <p:nvPr/>
        </p:nvSpPr>
        <p:spPr>
          <a:xfrm rot="0">
            <a:off x="1014413" y="3291044"/>
            <a:ext cx="1156254" cy="999482"/>
          </a:xfrm>
          <a:prstGeom prst="rect">
            <a:avLst/>
          </a:prstGeom>
        </p:spPr>
        <p:txBody>
          <a:bodyPr anchor="t" rtlCol="false" tIns="0" lIns="0" bIns="0" rIns="0">
            <a:spAutoFit/>
          </a:bodyPr>
          <a:lstStyle/>
          <a:p>
            <a:pPr algn="l">
              <a:lnSpc>
                <a:spcPts val="8180"/>
              </a:lnSpc>
            </a:pPr>
            <a:r>
              <a:rPr lang="en-US" sz="5843" b="true">
                <a:solidFill>
                  <a:srgbClr val="142643"/>
                </a:solidFill>
                <a:latin typeface="Montserrat Medium"/>
                <a:ea typeface="Montserrat Medium"/>
                <a:cs typeface="Montserrat Medium"/>
                <a:sym typeface="Montserrat Medium"/>
              </a:rPr>
              <a:t>02</a:t>
            </a:r>
          </a:p>
        </p:txBody>
      </p:sp>
      <p:sp>
        <p:nvSpPr>
          <p:cNvPr name="TextBox 19" id="19"/>
          <p:cNvSpPr txBox="true"/>
          <p:nvPr/>
        </p:nvSpPr>
        <p:spPr>
          <a:xfrm rot="0">
            <a:off x="2395591" y="4473429"/>
            <a:ext cx="9296325" cy="967238"/>
          </a:xfrm>
          <a:prstGeom prst="rect">
            <a:avLst/>
          </a:prstGeom>
        </p:spPr>
        <p:txBody>
          <a:bodyPr anchor="t" rtlCol="false" tIns="0" lIns="0" bIns="0" rIns="0">
            <a:spAutoFit/>
          </a:bodyPr>
          <a:lstStyle/>
          <a:p>
            <a:pPr algn="l">
              <a:lnSpc>
                <a:spcPts val="3912"/>
              </a:lnSpc>
            </a:pPr>
            <a:r>
              <a:rPr lang="en-US" sz="2794" b="true">
                <a:solidFill>
                  <a:srgbClr val="FFFFFF"/>
                </a:solidFill>
                <a:latin typeface="Montserrat Bold"/>
                <a:ea typeface="Montserrat Bold"/>
                <a:cs typeface="Montserrat Bold"/>
                <a:sym typeface="Montserrat Bold"/>
              </a:rPr>
              <a:t>Focus Tracking with credits points for better performance</a:t>
            </a:r>
          </a:p>
        </p:txBody>
      </p:sp>
      <p:sp>
        <p:nvSpPr>
          <p:cNvPr name="TextBox 20" id="20"/>
          <p:cNvSpPr txBox="true"/>
          <p:nvPr/>
        </p:nvSpPr>
        <p:spPr>
          <a:xfrm rot="0">
            <a:off x="1028700" y="4360870"/>
            <a:ext cx="1156254" cy="999482"/>
          </a:xfrm>
          <a:prstGeom prst="rect">
            <a:avLst/>
          </a:prstGeom>
        </p:spPr>
        <p:txBody>
          <a:bodyPr anchor="t" rtlCol="false" tIns="0" lIns="0" bIns="0" rIns="0">
            <a:spAutoFit/>
          </a:bodyPr>
          <a:lstStyle/>
          <a:p>
            <a:pPr algn="l">
              <a:lnSpc>
                <a:spcPts val="8180"/>
              </a:lnSpc>
            </a:pPr>
            <a:r>
              <a:rPr lang="en-US" sz="5843" b="true">
                <a:solidFill>
                  <a:srgbClr val="FFFFFF"/>
                </a:solidFill>
                <a:latin typeface="Montserrat Medium"/>
                <a:ea typeface="Montserrat Medium"/>
                <a:cs typeface="Montserrat Medium"/>
                <a:sym typeface="Montserrat Medium"/>
              </a:rPr>
              <a:t>03</a:t>
            </a:r>
          </a:p>
        </p:txBody>
      </p:sp>
      <p:sp>
        <p:nvSpPr>
          <p:cNvPr name="TextBox 21" id="21"/>
          <p:cNvSpPr txBox="true"/>
          <p:nvPr/>
        </p:nvSpPr>
        <p:spPr>
          <a:xfrm rot="0">
            <a:off x="2420491" y="5582541"/>
            <a:ext cx="9321225" cy="967238"/>
          </a:xfrm>
          <a:prstGeom prst="rect">
            <a:avLst/>
          </a:prstGeom>
        </p:spPr>
        <p:txBody>
          <a:bodyPr anchor="t" rtlCol="false" tIns="0" lIns="0" bIns="0" rIns="0">
            <a:spAutoFit/>
          </a:bodyPr>
          <a:lstStyle/>
          <a:p>
            <a:pPr algn="l">
              <a:lnSpc>
                <a:spcPts val="3912"/>
              </a:lnSpc>
            </a:pPr>
            <a:r>
              <a:rPr lang="en-US" sz="2794" b="true">
                <a:solidFill>
                  <a:srgbClr val="142643"/>
                </a:solidFill>
                <a:latin typeface="Montserrat Bold"/>
                <a:ea typeface="Montserrat Bold"/>
                <a:cs typeface="Montserrat Bold"/>
                <a:sym typeface="Montserrat Bold"/>
              </a:rPr>
              <a:t>Multi-Function Display which only gives access to emergency call and To-do List</a:t>
            </a:r>
          </a:p>
        </p:txBody>
      </p:sp>
      <p:sp>
        <p:nvSpPr>
          <p:cNvPr name="TextBox 22" id="22"/>
          <p:cNvSpPr txBox="true"/>
          <p:nvPr/>
        </p:nvSpPr>
        <p:spPr>
          <a:xfrm rot="0">
            <a:off x="1014413" y="5556894"/>
            <a:ext cx="1156254" cy="999482"/>
          </a:xfrm>
          <a:prstGeom prst="rect">
            <a:avLst/>
          </a:prstGeom>
        </p:spPr>
        <p:txBody>
          <a:bodyPr anchor="t" rtlCol="false" tIns="0" lIns="0" bIns="0" rIns="0">
            <a:spAutoFit/>
          </a:bodyPr>
          <a:lstStyle/>
          <a:p>
            <a:pPr algn="l">
              <a:lnSpc>
                <a:spcPts val="8180"/>
              </a:lnSpc>
            </a:pPr>
            <a:r>
              <a:rPr lang="en-US" sz="5843" b="true">
                <a:solidFill>
                  <a:srgbClr val="142643"/>
                </a:solidFill>
                <a:latin typeface="Montserrat Medium"/>
                <a:ea typeface="Montserrat Medium"/>
                <a:cs typeface="Montserrat Medium"/>
                <a:sym typeface="Montserrat Medium"/>
              </a:rPr>
              <a:t>04</a:t>
            </a:r>
          </a:p>
        </p:txBody>
      </p:sp>
      <p:sp>
        <p:nvSpPr>
          <p:cNvPr name="TextBox 23" id="23"/>
          <p:cNvSpPr txBox="true"/>
          <p:nvPr/>
        </p:nvSpPr>
        <p:spPr>
          <a:xfrm rot="0">
            <a:off x="2420491" y="6963116"/>
            <a:ext cx="9296325" cy="471938"/>
          </a:xfrm>
          <a:prstGeom prst="rect">
            <a:avLst/>
          </a:prstGeom>
        </p:spPr>
        <p:txBody>
          <a:bodyPr anchor="t" rtlCol="false" tIns="0" lIns="0" bIns="0" rIns="0">
            <a:spAutoFit/>
          </a:bodyPr>
          <a:lstStyle/>
          <a:p>
            <a:pPr algn="l">
              <a:lnSpc>
                <a:spcPts val="3912"/>
              </a:lnSpc>
            </a:pPr>
            <a:r>
              <a:rPr lang="en-US" sz="2794" b="true">
                <a:solidFill>
                  <a:srgbClr val="FFFFFF"/>
                </a:solidFill>
                <a:latin typeface="Montserrat Bold"/>
                <a:ea typeface="Montserrat Bold"/>
                <a:cs typeface="Montserrat Bold"/>
                <a:sym typeface="Montserrat Bold"/>
              </a:rPr>
              <a:t>Built-In Charging Capability</a:t>
            </a:r>
          </a:p>
        </p:txBody>
      </p:sp>
      <p:sp>
        <p:nvSpPr>
          <p:cNvPr name="TextBox 24" id="24"/>
          <p:cNvSpPr txBox="true"/>
          <p:nvPr/>
        </p:nvSpPr>
        <p:spPr>
          <a:xfrm rot="0">
            <a:off x="1028700" y="6667805"/>
            <a:ext cx="1156254" cy="999482"/>
          </a:xfrm>
          <a:prstGeom prst="rect">
            <a:avLst/>
          </a:prstGeom>
        </p:spPr>
        <p:txBody>
          <a:bodyPr anchor="t" rtlCol="false" tIns="0" lIns="0" bIns="0" rIns="0">
            <a:spAutoFit/>
          </a:bodyPr>
          <a:lstStyle/>
          <a:p>
            <a:pPr algn="l">
              <a:lnSpc>
                <a:spcPts val="8180"/>
              </a:lnSpc>
            </a:pPr>
            <a:r>
              <a:rPr lang="en-US" sz="5843" b="true">
                <a:solidFill>
                  <a:srgbClr val="FFFFFF"/>
                </a:solidFill>
                <a:latin typeface="Montserrat Medium"/>
                <a:ea typeface="Montserrat Medium"/>
                <a:cs typeface="Montserrat Medium"/>
                <a:sym typeface="Montserrat Medium"/>
              </a:rPr>
              <a:t>05</a:t>
            </a:r>
          </a:p>
        </p:txBody>
      </p:sp>
      <p:grpSp>
        <p:nvGrpSpPr>
          <p:cNvPr name="Group 25" id="25"/>
          <p:cNvGrpSpPr/>
          <p:nvPr/>
        </p:nvGrpSpPr>
        <p:grpSpPr>
          <a:xfrm rot="0">
            <a:off x="-234017" y="8824873"/>
            <a:ext cx="11950833" cy="1249965"/>
            <a:chOff x="0" y="0"/>
            <a:chExt cx="38012036" cy="3975765"/>
          </a:xfrm>
        </p:grpSpPr>
        <p:sp>
          <p:nvSpPr>
            <p:cNvPr name="Freeform 26" id="26"/>
            <p:cNvSpPr/>
            <p:nvPr/>
          </p:nvSpPr>
          <p:spPr>
            <a:xfrm flipH="false" flipV="false" rot="0">
              <a:off x="0" y="0"/>
              <a:ext cx="38012036" cy="3975765"/>
            </a:xfrm>
            <a:custGeom>
              <a:avLst/>
              <a:gdLst/>
              <a:ahLst/>
              <a:cxnLst/>
              <a:rect r="r" b="b" t="t" l="l"/>
              <a:pathLst>
                <a:path h="3975765" w="38012036">
                  <a:moveTo>
                    <a:pt x="0" y="0"/>
                  </a:moveTo>
                  <a:lnTo>
                    <a:pt x="38012036" y="0"/>
                  </a:lnTo>
                  <a:lnTo>
                    <a:pt x="38012036" y="3975765"/>
                  </a:lnTo>
                  <a:lnTo>
                    <a:pt x="0" y="3975765"/>
                  </a:lnTo>
                  <a:close/>
                </a:path>
              </a:pathLst>
            </a:custGeom>
            <a:solidFill>
              <a:srgbClr val="BC2227"/>
            </a:solidFill>
          </p:spPr>
        </p:sp>
      </p:grpSp>
      <p:sp>
        <p:nvSpPr>
          <p:cNvPr name="TextBox 27" id="27"/>
          <p:cNvSpPr txBox="true"/>
          <p:nvPr/>
        </p:nvSpPr>
        <p:spPr>
          <a:xfrm rot="0">
            <a:off x="2395591" y="8055825"/>
            <a:ext cx="9321225" cy="471938"/>
          </a:xfrm>
          <a:prstGeom prst="rect">
            <a:avLst/>
          </a:prstGeom>
        </p:spPr>
        <p:txBody>
          <a:bodyPr anchor="t" rtlCol="false" tIns="0" lIns="0" bIns="0" rIns="0">
            <a:spAutoFit/>
          </a:bodyPr>
          <a:lstStyle/>
          <a:p>
            <a:pPr algn="l">
              <a:lnSpc>
                <a:spcPts val="3912"/>
              </a:lnSpc>
            </a:pPr>
            <a:r>
              <a:rPr lang="en-US" sz="2794" b="true">
                <a:solidFill>
                  <a:srgbClr val="142643"/>
                </a:solidFill>
                <a:latin typeface="Montserrat Bold"/>
                <a:ea typeface="Montserrat Bold"/>
                <a:cs typeface="Montserrat Bold"/>
                <a:sym typeface="Montserrat Bold"/>
              </a:rPr>
              <a:t>Limited Emergency Unlocks(After which paid)</a:t>
            </a:r>
          </a:p>
        </p:txBody>
      </p:sp>
      <p:sp>
        <p:nvSpPr>
          <p:cNvPr name="TextBox 28" id="28"/>
          <p:cNvSpPr txBox="true"/>
          <p:nvPr/>
        </p:nvSpPr>
        <p:spPr>
          <a:xfrm rot="0">
            <a:off x="1014412" y="7758716"/>
            <a:ext cx="1156254" cy="999482"/>
          </a:xfrm>
          <a:prstGeom prst="rect">
            <a:avLst/>
          </a:prstGeom>
        </p:spPr>
        <p:txBody>
          <a:bodyPr anchor="t" rtlCol="false" tIns="0" lIns="0" bIns="0" rIns="0">
            <a:spAutoFit/>
          </a:bodyPr>
          <a:lstStyle/>
          <a:p>
            <a:pPr algn="l">
              <a:lnSpc>
                <a:spcPts val="8180"/>
              </a:lnSpc>
            </a:pPr>
            <a:r>
              <a:rPr lang="en-US" sz="5843" b="true">
                <a:solidFill>
                  <a:srgbClr val="142643"/>
                </a:solidFill>
                <a:latin typeface="Montserrat Medium"/>
                <a:ea typeface="Montserrat Medium"/>
                <a:cs typeface="Montserrat Medium"/>
                <a:sym typeface="Montserrat Medium"/>
              </a:rPr>
              <a:t>06</a:t>
            </a:r>
          </a:p>
        </p:txBody>
      </p:sp>
      <p:sp>
        <p:nvSpPr>
          <p:cNvPr name="TextBox 29" id="29"/>
          <p:cNvSpPr txBox="true"/>
          <p:nvPr/>
        </p:nvSpPr>
        <p:spPr>
          <a:xfrm rot="0">
            <a:off x="2420491" y="9164938"/>
            <a:ext cx="9296325" cy="471938"/>
          </a:xfrm>
          <a:prstGeom prst="rect">
            <a:avLst/>
          </a:prstGeom>
        </p:spPr>
        <p:txBody>
          <a:bodyPr anchor="t" rtlCol="false" tIns="0" lIns="0" bIns="0" rIns="0">
            <a:spAutoFit/>
          </a:bodyPr>
          <a:lstStyle/>
          <a:p>
            <a:pPr algn="l">
              <a:lnSpc>
                <a:spcPts val="3912"/>
              </a:lnSpc>
            </a:pPr>
            <a:r>
              <a:rPr lang="en-US" sz="2794" b="true">
                <a:solidFill>
                  <a:srgbClr val="FFFFFF"/>
                </a:solidFill>
                <a:latin typeface="Montserrat Bold"/>
                <a:ea typeface="Montserrat Bold"/>
                <a:cs typeface="Montserrat Bold"/>
                <a:sym typeface="Montserrat Bold"/>
              </a:rPr>
              <a:t>Portable and Tough Design</a:t>
            </a:r>
          </a:p>
        </p:txBody>
      </p:sp>
      <p:sp>
        <p:nvSpPr>
          <p:cNvPr name="TextBox 30" id="30"/>
          <p:cNvSpPr txBox="true"/>
          <p:nvPr/>
        </p:nvSpPr>
        <p:spPr>
          <a:xfrm rot="0">
            <a:off x="1028700" y="8869626"/>
            <a:ext cx="1156254" cy="999482"/>
          </a:xfrm>
          <a:prstGeom prst="rect">
            <a:avLst/>
          </a:prstGeom>
        </p:spPr>
        <p:txBody>
          <a:bodyPr anchor="t" rtlCol="false" tIns="0" lIns="0" bIns="0" rIns="0">
            <a:spAutoFit/>
          </a:bodyPr>
          <a:lstStyle/>
          <a:p>
            <a:pPr algn="l">
              <a:lnSpc>
                <a:spcPts val="8180"/>
              </a:lnSpc>
            </a:pPr>
            <a:r>
              <a:rPr lang="en-US" sz="5843" b="true">
                <a:solidFill>
                  <a:srgbClr val="FFFFFF"/>
                </a:solidFill>
                <a:latin typeface="Montserrat Medium"/>
                <a:ea typeface="Montserrat Medium"/>
                <a:cs typeface="Montserrat Medium"/>
                <a:sym typeface="Montserrat Medium"/>
              </a:rPr>
              <a:t>07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DAGSPQXWsl4</dc:identifier>
  <dcterms:modified xsi:type="dcterms:W3CDTF">2011-08-01T06:04:30Z</dcterms:modified>
  <cp:revision>1</cp:revision>
  <dc:title>PSB Pitch Desk</dc:title>
</cp:coreProperties>
</file>